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7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517775"/>
          </a:xfrm>
        </p:spPr>
        <p:txBody>
          <a:bodyPr/>
          <a:lstStyle/>
          <a:p>
            <a:r>
              <a:rPr lang="en-US"/>
              <a:t>Click to edit Master title style</a:t>
            </a:r>
            <a:endParaRPr lang="en-US" dirty="0"/>
          </a:p>
        </p:txBody>
      </p:sp>
      <p:sp>
        <p:nvSpPr>
          <p:cNvPr id="4"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Tree>
    <p:extLst>
      <p:ext uri="{BB962C8B-B14F-4D97-AF65-F5344CB8AC3E}">
        <p14:creationId xmlns:p14="http://schemas.microsoft.com/office/powerpoint/2010/main" val="2463763333"/>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1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Tree>
    <p:extLst>
      <p:ext uri="{BB962C8B-B14F-4D97-AF65-F5344CB8AC3E}">
        <p14:creationId xmlns:p14="http://schemas.microsoft.com/office/powerpoint/2010/main" val="348958901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Tree>
    <p:extLst>
      <p:ext uri="{BB962C8B-B14F-4D97-AF65-F5344CB8AC3E}">
        <p14:creationId xmlns:p14="http://schemas.microsoft.com/office/powerpoint/2010/main" val="621648853"/>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fld id="{5BC23E7F-C114-477A-A014-3A4E61B39880}" type="datetimeFigureOut">
              <a:rPr lang="en-US" smtClean="0"/>
              <a:t>9/2/2021</a:t>
            </a:fld>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a:xfrm>
            <a:off x="6934200" y="6245225"/>
            <a:ext cx="2133600" cy="476250"/>
          </a:xfrm>
        </p:spPr>
        <p:txBody>
          <a:bodyPr/>
          <a:lstStyle>
            <a:lvl1pPr>
              <a:defRPr/>
            </a:lvl1pPr>
          </a:lstStyle>
          <a:p>
            <a:fld id="{6205B9A2-B06A-4435-BB02-2FB5A5568865}" type="slidenum">
              <a:rPr lang="en-US" smtClean="0"/>
              <a:t>‹#›</a:t>
            </a:fld>
            <a:endParaRPr lang="en-US"/>
          </a:p>
        </p:txBody>
      </p:sp>
    </p:spTree>
    <p:extLst>
      <p:ext uri="{BB962C8B-B14F-4D97-AF65-F5344CB8AC3E}">
        <p14:creationId xmlns:p14="http://schemas.microsoft.com/office/powerpoint/2010/main" val="2646957629"/>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Tree>
    <p:extLst>
      <p:ext uri="{BB962C8B-B14F-4D97-AF65-F5344CB8AC3E}">
        <p14:creationId xmlns:p14="http://schemas.microsoft.com/office/powerpoint/2010/main" val="2327910016"/>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Tree>
    <p:extLst>
      <p:ext uri="{BB962C8B-B14F-4D97-AF65-F5344CB8AC3E}">
        <p14:creationId xmlns:p14="http://schemas.microsoft.com/office/powerpoint/2010/main" val="2738864976"/>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Tree>
    <p:extLst>
      <p:ext uri="{BB962C8B-B14F-4D97-AF65-F5344CB8AC3E}">
        <p14:creationId xmlns:p14="http://schemas.microsoft.com/office/powerpoint/2010/main" val="3404731402"/>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410200"/>
          </a:xfrm>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Tree>
    <p:extLst>
      <p:ext uri="{BB962C8B-B14F-4D97-AF65-F5344CB8AC3E}">
        <p14:creationId xmlns:p14="http://schemas.microsoft.com/office/powerpoint/2010/main" val="2979588430"/>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p:spPr>
        <p:txBody>
          <a:bodyPr/>
          <a:lstStyle/>
          <a:p>
            <a:r>
              <a:rPr lang="en-US"/>
              <a:t>Click to edit Master title style</a:t>
            </a:r>
          </a:p>
        </p:txBody>
      </p:sp>
      <p:sp>
        <p:nvSpPr>
          <p:cNvPr id="3" name="Content Placeholder 2"/>
          <p:cNvSpPr>
            <a:spLocks noGrp="1"/>
          </p:cNvSpPr>
          <p:nvPr>
            <p:ph idx="1"/>
          </p:nvPr>
        </p:nvSpPr>
        <p:spPr>
          <a:xfrm>
            <a:off x="457200" y="1068388"/>
            <a:ext cx="8229600" cy="4646612"/>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Tree>
    <p:extLst>
      <p:ext uri="{BB962C8B-B14F-4D97-AF65-F5344CB8AC3E}">
        <p14:creationId xmlns:p14="http://schemas.microsoft.com/office/powerpoint/2010/main" val="1060081881"/>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Tree>
    <p:extLst>
      <p:ext uri="{BB962C8B-B14F-4D97-AF65-F5344CB8AC3E}">
        <p14:creationId xmlns:p14="http://schemas.microsoft.com/office/powerpoint/2010/main" val="4043168147"/>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23E7F-C114-477A-A014-3A4E61B39880}"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05B9A2-B06A-4435-BB02-2FB5A5568865}" type="slidenum">
              <a:rPr lang="en-US" smtClean="0"/>
              <a:t>‹#›</a:t>
            </a:fld>
            <a:endParaRPr lang="en-US"/>
          </a:p>
        </p:txBody>
      </p:sp>
    </p:spTree>
    <p:extLst>
      <p:ext uri="{BB962C8B-B14F-4D97-AF65-F5344CB8AC3E}">
        <p14:creationId xmlns:p14="http://schemas.microsoft.com/office/powerpoint/2010/main" val="12344998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0">
              <a:defRPr sz="2800" b="0"/>
            </a:lvl1pPr>
            <a:lvl2pPr>
              <a:defRPr sz="2800" b="0"/>
            </a:lvl2pPr>
            <a:lvl3pPr>
              <a:defRPr sz="2800" b="0"/>
            </a:lvl3pPr>
            <a:lvl4pPr marL="1371600" indent="-342900">
              <a:buSzPct val="75000"/>
              <a:buFont typeface="Wingdings" panose="05000000000000000000" pitchFamily="2" charset="2"/>
              <a:buChar char="§"/>
              <a:defRPr sz="2800" b="0"/>
            </a:lvl4pPr>
            <a:lvl5pPr>
              <a:defRPr sz="2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p:txBody>
          <a:bodyPr/>
          <a:lstStyle>
            <a:lvl1pPr>
              <a:defRPr/>
            </a:lvl1pPr>
          </a:lstStyle>
          <a:p>
            <a:endParaRPr lang="en-US"/>
          </a:p>
        </p:txBody>
      </p:sp>
      <p:sp>
        <p:nvSpPr>
          <p:cNvPr id="5" name="Slide Number Placeholder 3"/>
          <p:cNvSpPr>
            <a:spLocks noGrp="1"/>
          </p:cNvSpPr>
          <p:nvPr>
            <p:ph type="sldNum" sz="quarter" idx="12"/>
          </p:nvPr>
        </p:nvSpPr>
        <p:spPr>
          <a:xfrm>
            <a:off x="6553200" y="6245225"/>
            <a:ext cx="2133600" cy="476250"/>
          </a:xfrm>
          <a:ln/>
        </p:spPr>
        <p:txBody>
          <a:bodyPr/>
          <a:lstStyle>
            <a:lvl1pPr>
              <a:defRPr/>
            </a:lvl1pPr>
          </a:lstStyle>
          <a:p>
            <a:fld id="{6205B9A2-B06A-4435-BB02-2FB5A5568865}" type="slidenum">
              <a:rPr lang="en-US" smtClean="0"/>
              <a:t>‹#›</a:t>
            </a:fld>
            <a:endParaRPr lang="en-US"/>
          </a:p>
        </p:txBody>
      </p:sp>
    </p:spTree>
    <p:extLst>
      <p:ext uri="{BB962C8B-B14F-4D97-AF65-F5344CB8AC3E}">
        <p14:creationId xmlns:p14="http://schemas.microsoft.com/office/powerpoint/2010/main" val="4105054198"/>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Tree>
    <p:extLst>
      <p:ext uri="{BB962C8B-B14F-4D97-AF65-F5344CB8AC3E}">
        <p14:creationId xmlns:p14="http://schemas.microsoft.com/office/powerpoint/2010/main" val="253992924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
        <p:nvSpPr>
          <p:cNvPr id="4" name="Content Placeholder 3"/>
          <p:cNvSpPr>
            <a:spLocks noGrp="1"/>
          </p:cNvSpPr>
          <p:nvPr>
            <p:ph sz="quarter" idx="13"/>
          </p:nvPr>
        </p:nvSpPr>
        <p:spPr>
          <a:xfrm>
            <a:off x="457200" y="1153077"/>
            <a:ext cx="4114800"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01" y="1153077"/>
            <a:ext cx="4114800"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062429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
        <p:nvSpPr>
          <p:cNvPr id="9" name="Content Placeholder 3"/>
          <p:cNvSpPr>
            <a:spLocks noGrp="1"/>
          </p:cNvSpPr>
          <p:nvPr>
            <p:ph sz="quarter" idx="13"/>
          </p:nvPr>
        </p:nvSpPr>
        <p:spPr>
          <a:xfrm>
            <a:off x="457200" y="1153077"/>
            <a:ext cx="41148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01" y="1153077"/>
            <a:ext cx="41148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5688348"/>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ne Column: Image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
        <p:nvSpPr>
          <p:cNvPr id="9" name="Content Placeholder 3"/>
          <p:cNvSpPr>
            <a:spLocks noGrp="1"/>
          </p:cNvSpPr>
          <p:nvPr>
            <p:ph sz="quarter" idx="13"/>
          </p:nvPr>
        </p:nvSpPr>
        <p:spPr>
          <a:xfrm>
            <a:off x="457200" y="1153078"/>
            <a:ext cx="8229600" cy="22759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3472070"/>
            <a:ext cx="8229600" cy="223285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0108477"/>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One Column TopBottom Top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
        <p:nvSpPr>
          <p:cNvPr id="9" name="Content Placeholder 3"/>
          <p:cNvSpPr>
            <a:spLocks noGrp="1"/>
          </p:cNvSpPr>
          <p:nvPr>
            <p:ph sz="quarter" idx="13"/>
          </p:nvPr>
        </p:nvSpPr>
        <p:spPr>
          <a:xfrm>
            <a:off x="457200" y="1153078"/>
            <a:ext cx="8229600" cy="88275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2057400"/>
            <a:ext cx="8229600" cy="36475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8442322"/>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wo Column Small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
        <p:nvSpPr>
          <p:cNvPr id="4" name="Content Placeholder 3"/>
          <p:cNvSpPr>
            <a:spLocks noGrp="1"/>
          </p:cNvSpPr>
          <p:nvPr>
            <p:ph sz="quarter" idx="13"/>
          </p:nvPr>
        </p:nvSpPr>
        <p:spPr>
          <a:xfrm>
            <a:off x="457201" y="1153077"/>
            <a:ext cx="13716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1905001" y="1153077"/>
            <a:ext cx="67818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8446088"/>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wo Column Small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5BC23E7F-C114-477A-A014-3A4E61B39880}"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6205B9A2-B06A-4435-BB02-2FB5A5568865}" type="slidenum">
              <a:rPr lang="en-US" smtClean="0"/>
              <a:t>‹#›</a:t>
            </a:fld>
            <a:endParaRPr lang="en-US"/>
          </a:p>
        </p:txBody>
      </p:sp>
      <p:sp>
        <p:nvSpPr>
          <p:cNvPr id="4" name="Content Placeholder 3"/>
          <p:cNvSpPr>
            <a:spLocks noGrp="1"/>
          </p:cNvSpPr>
          <p:nvPr>
            <p:ph sz="quarter" idx="13"/>
          </p:nvPr>
        </p:nvSpPr>
        <p:spPr>
          <a:xfrm>
            <a:off x="457201" y="1153078"/>
            <a:ext cx="5943598" cy="455184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6400799" y="1153077"/>
            <a:ext cx="2286001" cy="45518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5090676"/>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FEMA Visual Templat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198437"/>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457200" y="1068388"/>
            <a:ext cx="82296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b="0" smtClean="0">
                <a:latin typeface="+mn-lt"/>
                <a:cs typeface="+mn-cs"/>
              </a:defRPr>
            </a:lvl1pPr>
          </a:lstStyle>
          <a:p>
            <a:fld id="{5BC23E7F-C114-477A-A014-3A4E61B39880}" type="datetimeFigureOut">
              <a:rPr lang="en-US" smtClean="0"/>
              <a:t>9/2/2021</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a:latin typeface="+mn-lt"/>
                <a:cs typeface="+mn-cs"/>
              </a:defRPr>
            </a:lvl1pPr>
          </a:lstStyle>
          <a:p>
            <a:endParaRPr lang="en-US"/>
          </a:p>
        </p:txBody>
      </p:sp>
      <p:cxnSp>
        <p:nvCxnSpPr>
          <p:cNvPr id="8" name="Straight Connector 7"/>
          <p:cNvCxnSpPr/>
          <p:nvPr/>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600" b="0" i="0" baseline="0" smtClean="0">
                <a:solidFill>
                  <a:srgbClr val="F4F8FE"/>
                </a:solidFill>
                <a:latin typeface="+mn-lt"/>
                <a:cs typeface="+mn-cs"/>
              </a:defRPr>
            </a:lvl1pPr>
          </a:lstStyle>
          <a:p>
            <a:fld id="{6205B9A2-B06A-4435-BB02-2FB5A556886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wipe dir="r"/>
  </p:transition>
  <p:txStyles>
    <p:titleStyle>
      <a:lvl1pPr algn="l" rtl="0" eaLnBrk="1" fontAlgn="base" hangingPunct="1">
        <a:spcBef>
          <a:spcPct val="0"/>
        </a:spcBef>
        <a:spcAft>
          <a:spcPct val="0"/>
        </a:spcAft>
        <a:defRPr sz="3800" b="1">
          <a:solidFill>
            <a:srgbClr val="000066"/>
          </a:solidFill>
          <a:latin typeface="+mj-lt"/>
          <a:ea typeface="+mj-ea"/>
          <a:cs typeface="+mj-cs"/>
        </a:defRPr>
      </a:lvl1pPr>
      <a:lvl2pPr algn="l" rtl="0" eaLnBrk="1" fontAlgn="base" hangingPunct="1">
        <a:spcBef>
          <a:spcPct val="0"/>
        </a:spcBef>
        <a:spcAft>
          <a:spcPct val="0"/>
        </a:spcAft>
        <a:defRPr sz="3800" b="1">
          <a:solidFill>
            <a:srgbClr val="000066"/>
          </a:solidFill>
          <a:latin typeface="Times New Roman" pitchFamily="18" charset="0"/>
          <a:cs typeface="Arial" charset="0"/>
        </a:defRPr>
      </a:lvl2pPr>
      <a:lvl3pPr algn="l" rtl="0" eaLnBrk="1" fontAlgn="base" hangingPunct="1">
        <a:spcBef>
          <a:spcPct val="0"/>
        </a:spcBef>
        <a:spcAft>
          <a:spcPct val="0"/>
        </a:spcAft>
        <a:defRPr sz="3800" b="1">
          <a:solidFill>
            <a:srgbClr val="000066"/>
          </a:solidFill>
          <a:latin typeface="Times New Roman" pitchFamily="18" charset="0"/>
          <a:cs typeface="Arial" charset="0"/>
        </a:defRPr>
      </a:lvl3pPr>
      <a:lvl4pPr algn="l" rtl="0" eaLnBrk="1" fontAlgn="base" hangingPunct="1">
        <a:spcBef>
          <a:spcPct val="0"/>
        </a:spcBef>
        <a:spcAft>
          <a:spcPct val="0"/>
        </a:spcAft>
        <a:defRPr sz="3800" b="1">
          <a:solidFill>
            <a:srgbClr val="000066"/>
          </a:solidFill>
          <a:latin typeface="Times New Roman" pitchFamily="18" charset="0"/>
          <a:cs typeface="Arial" charset="0"/>
        </a:defRPr>
      </a:lvl4pPr>
      <a:lvl5pPr algn="l" rtl="0" eaLnBrk="1" fontAlgn="base" hangingPunct="1">
        <a:spcBef>
          <a:spcPct val="0"/>
        </a:spcBef>
        <a:spcAft>
          <a:spcPct val="0"/>
        </a:spcAft>
        <a:defRPr sz="3800" b="1">
          <a:solidFill>
            <a:srgbClr val="000066"/>
          </a:solidFill>
          <a:latin typeface="Times New Roman" pitchFamily="18" charset="0"/>
          <a:cs typeface="Arial" charset="0"/>
        </a:defRPr>
      </a:lvl5pPr>
      <a:lvl6pPr marL="457200" algn="l" rtl="0" eaLnBrk="1" fontAlgn="base" hangingPunct="1">
        <a:spcBef>
          <a:spcPct val="0"/>
        </a:spcBef>
        <a:spcAft>
          <a:spcPct val="0"/>
        </a:spcAft>
        <a:defRPr sz="3800" b="1">
          <a:solidFill>
            <a:srgbClr val="000066"/>
          </a:solidFill>
          <a:latin typeface="Times New Roman" pitchFamily="18" charset="0"/>
          <a:cs typeface="Arial" charset="0"/>
        </a:defRPr>
      </a:lvl6pPr>
      <a:lvl7pPr marL="914400" algn="l" rtl="0" eaLnBrk="1" fontAlgn="base" hangingPunct="1">
        <a:spcBef>
          <a:spcPct val="0"/>
        </a:spcBef>
        <a:spcAft>
          <a:spcPct val="0"/>
        </a:spcAft>
        <a:defRPr sz="3800" b="1">
          <a:solidFill>
            <a:srgbClr val="000066"/>
          </a:solidFill>
          <a:latin typeface="Times New Roman" pitchFamily="18" charset="0"/>
          <a:cs typeface="Arial" charset="0"/>
        </a:defRPr>
      </a:lvl7pPr>
      <a:lvl8pPr marL="1371600" algn="l" rtl="0" eaLnBrk="1" fontAlgn="base" hangingPunct="1">
        <a:spcBef>
          <a:spcPct val="0"/>
        </a:spcBef>
        <a:spcAft>
          <a:spcPct val="0"/>
        </a:spcAft>
        <a:defRPr sz="3800" b="1">
          <a:solidFill>
            <a:srgbClr val="000066"/>
          </a:solidFill>
          <a:latin typeface="Times New Roman" pitchFamily="18" charset="0"/>
          <a:cs typeface="Arial" charset="0"/>
        </a:defRPr>
      </a:lvl8pPr>
      <a:lvl9pPr marL="1828800" algn="l" rtl="0" eaLnBrk="1" fontAlgn="base" hangingPunct="1">
        <a:spcBef>
          <a:spcPct val="0"/>
        </a:spcBef>
        <a:spcAft>
          <a:spcPct val="0"/>
        </a:spcAft>
        <a:defRPr sz="3800" b="1">
          <a:solidFill>
            <a:srgbClr val="000066"/>
          </a:solidFill>
          <a:latin typeface="Times New Roman" pitchFamily="18" charset="0"/>
          <a:cs typeface="Arial" charset="0"/>
        </a:defRPr>
      </a:lvl9pPr>
    </p:titleStyle>
    <p:bodyStyle>
      <a:lvl1pPr marL="0" indent="0" algn="l" rtl="0" eaLnBrk="1" fontAlgn="base" hangingPunct="1">
        <a:spcBef>
          <a:spcPct val="20000"/>
        </a:spcBef>
        <a:spcAft>
          <a:spcPct val="0"/>
        </a:spcAft>
        <a:buNone/>
        <a:tabLst>
          <a:tab pos="401638" algn="l"/>
        </a:tabLst>
        <a:defRPr sz="2800" b="0" baseline="0">
          <a:solidFill>
            <a:srgbClr val="000066"/>
          </a:solidFill>
          <a:latin typeface="+mn-lt"/>
          <a:ea typeface="+mn-ea"/>
          <a:cs typeface="+mn-cs"/>
        </a:defRPr>
      </a:lvl1pPr>
      <a:lvl2pPr marL="457200" indent="-342900" algn="l" rtl="0" eaLnBrk="1" fontAlgn="base" hangingPunct="1">
        <a:spcBef>
          <a:spcPct val="20000"/>
        </a:spcBef>
        <a:spcAft>
          <a:spcPct val="0"/>
        </a:spcAft>
        <a:buFont typeface="Arial" panose="020B0604020202020204" pitchFamily="34" charset="0"/>
        <a:buChar char="•"/>
        <a:tabLst>
          <a:tab pos="401638" algn="l"/>
        </a:tabLst>
        <a:defRPr sz="2800" b="0" baseline="0">
          <a:solidFill>
            <a:srgbClr val="000066"/>
          </a:solidFill>
          <a:latin typeface="+mn-lt"/>
          <a:cs typeface="+mn-cs"/>
        </a:defRPr>
      </a:lvl2pPr>
      <a:lvl3pPr marL="914400" indent="-342900" algn="l" rtl="0" eaLnBrk="1" fontAlgn="base" hangingPunct="1">
        <a:spcBef>
          <a:spcPct val="20000"/>
        </a:spcBef>
        <a:spcAft>
          <a:spcPct val="0"/>
        </a:spcAft>
        <a:buFont typeface="Wingdings" pitchFamily="2" charset="2"/>
        <a:buChar char="§"/>
        <a:tabLst>
          <a:tab pos="401638" algn="l"/>
        </a:tabLst>
        <a:defRPr sz="2800" b="0" baseline="0">
          <a:solidFill>
            <a:srgbClr val="000066"/>
          </a:solidFill>
          <a:latin typeface="+mn-lt"/>
          <a:cs typeface="+mn-cs"/>
        </a:defRPr>
      </a:lvl3pPr>
      <a:lvl4pPr marL="1371600" indent="-342900" algn="l" rtl="0" eaLnBrk="1" fontAlgn="base" hangingPunct="1">
        <a:spcBef>
          <a:spcPct val="20000"/>
        </a:spcBef>
        <a:spcAft>
          <a:spcPct val="0"/>
        </a:spcAft>
        <a:buFont typeface="Wingdings" pitchFamily="2" charset="2"/>
        <a:buChar char="§"/>
        <a:tabLst>
          <a:tab pos="401638" algn="l"/>
        </a:tabLst>
        <a:defRPr sz="2800" b="0" baseline="0">
          <a:solidFill>
            <a:srgbClr val="000066"/>
          </a:solidFill>
          <a:latin typeface="+mn-lt"/>
          <a:cs typeface="+mn-cs"/>
        </a:defRPr>
      </a:lvl4pPr>
      <a:lvl5pPr marL="21748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5pPr>
      <a:lvl6pPr marL="26320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6pPr>
      <a:lvl7pPr marL="30892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7pPr>
      <a:lvl8pPr marL="35464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8pPr>
      <a:lvl9pPr marL="40036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www.emacweb.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www.fema.gov/media-library/assets/documents/32279"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www.fema.gov/media-library/assets/documents/117791" TargetMode="Externa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training.fema.gov/is/courseoverview.aspx?code=IS-909" TargetMode="External"/><Relationship Id="rId2" Type="http://schemas.openxmlformats.org/officeDocument/2006/relationships/hyperlink" Target="http://training.fema.gov/is/courseoverview.aspx?code=IS-909"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www.fema.gov/media-library/assets/documents/32282"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Descripción general de la lección</a:t>
            </a:r>
            <a:endParaRPr lang="en-US"/>
          </a:p>
        </p:txBody>
      </p:sp>
      <p:sp>
        <p:nvSpPr>
          <p:cNvPr id="9" name="Slide Number Placeholder 8">
            <a:extLst>
              <a:ext uri="{FF2B5EF4-FFF2-40B4-BE49-F238E27FC236}">
                <a16:creationId xmlns:a16="http://schemas.microsoft.com/office/drawing/2014/main" id="{E150D3D4-AD08-4E0D-8347-1741076A614F}"/>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1</a:t>
            </a:fld>
            <a:endParaRPr lang="en-US"/>
          </a:p>
        </p:txBody>
      </p:sp>
      <p:sp>
        <p:nvSpPr>
          <p:cNvPr id="3" name="Content Placeholder 2">
            <a:extLst>
              <a:ext uri="{FF2B5EF4-FFF2-40B4-BE49-F238E27FC236}">
                <a16:creationId xmlns:a16="http://schemas.microsoft.com/office/drawing/2014/main" id="{A4E31F37-C9A6-4F61-8E24-DB6D48C9D3FB}"/>
              </a:ext>
            </a:extLst>
          </p:cNvPr>
          <p:cNvSpPr>
            <a:spLocks noGrp="1"/>
          </p:cNvSpPr>
          <p:nvPr>
            <p:ph sz="quarter" idx="13"/>
          </p:nvPr>
        </p:nvSpPr>
        <p:spPr/>
        <p:txBody>
          <a:bodyPr>
            <a:normAutofit fontScale="62500" lnSpcReduction="20000"/>
          </a:bodyPr>
          <a:lstStyle/>
          <a:p>
            <a:pPr fontAlgn="auto">
              <a:spcBef>
                <a:spcPct val="100000"/>
              </a:spcBef>
              <a:spcAft>
                <a:spcPts val="0"/>
              </a:spcAft>
              <a:buSzPct val="99000"/>
              <a:tabLst/>
            </a:pPr>
            <a:r>
              <a:rPr lang="es-ES" kern="1200">
                <a:sym typeface="Arial"/>
              </a:rPr>
              <a:t>El Marco de Respuesta Nacional tiene como objetivo fortalecer, organizar y coordinar las acciones de respuesta en toda la comunidad de respuesta como un medio de brindar las capacidades de respuesta básicas para estabilizar los servicios escenciales de la comunidad. Esta lección describe los servicios escenciales de la comunidad y las capacidades básicas de respuesta.</a:t>
            </a:r>
          </a:p>
          <a:p>
            <a:pPr fontAlgn="auto">
              <a:spcBef>
                <a:spcPct val="100000"/>
              </a:spcBef>
              <a:spcAft>
                <a:spcPts val="0"/>
              </a:spcAft>
              <a:buSzPct val="99000"/>
              <a:tabLst/>
            </a:pPr>
            <a:r>
              <a:rPr lang="es-ES" kern="1200">
                <a:sym typeface="Arial"/>
              </a:rPr>
              <a:t>Al final de esta lección, podrá identificar las capacidades básicas de respuesta y cómo se utilizan para estabilizar los servicios escenciales de la comunidad.</a:t>
            </a:r>
            <a:endParaRPr lang="en-US"/>
          </a:p>
        </p:txBody>
      </p:sp>
      <p:pic>
        <p:nvPicPr>
          <p:cNvPr id="8" name="Content Placeholder 7" descr="Lista de lecciones Introducción a la lección 2">
            <a:extLst>
              <a:ext uri="{FF2B5EF4-FFF2-40B4-BE49-F238E27FC236}">
                <a16:creationId xmlns:a16="http://schemas.microsoft.com/office/drawing/2014/main" id="{94BF70D1-5C75-4399-81FC-38A77B4658E3}"/>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684438" y="2263991"/>
            <a:ext cx="1889924" cy="2339543"/>
          </a:xfrm>
          <a:prstGeom prst="rect">
            <a:avLst/>
          </a:prstGeom>
        </p:spPr>
      </p:pic>
    </p:spTree>
    <p:extLst>
      <p:ext uri="{BB962C8B-B14F-4D97-AF65-F5344CB8AC3E}">
        <p14:creationId xmlns:p14="http://schemas.microsoft.com/office/powerpoint/2010/main" val="1631865036"/>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Repaso de conocimientos 2</a:t>
            </a:r>
          </a:p>
        </p:txBody>
      </p:sp>
      <p:sp>
        <p:nvSpPr>
          <p:cNvPr id="3" name="Content Placeholder 2">
            <a:extLst>
              <a:ext uri="{FF2B5EF4-FFF2-40B4-BE49-F238E27FC236}">
                <a16:creationId xmlns:a16="http://schemas.microsoft.com/office/drawing/2014/main" id="{2C0BCC26-F759-473A-A789-E04A8A8A107E}"/>
              </a:ext>
            </a:extLst>
          </p:cNvPr>
          <p:cNvSpPr>
            <a:spLocks noGrp="1"/>
          </p:cNvSpPr>
          <p:nvPr>
            <p:ph idx="1"/>
          </p:nvPr>
        </p:nvSpPr>
        <p:spPr/>
        <p:txBody>
          <a:bodyPr/>
          <a:lstStyle/>
          <a:p>
            <a:pPr fontAlgn="auto">
              <a:spcBef>
                <a:spcPct val="100000"/>
              </a:spcBef>
              <a:spcAft>
                <a:spcPts val="0"/>
              </a:spcAft>
              <a:buSzPct val="99000"/>
              <a:tabLst/>
            </a:pPr>
            <a:r>
              <a:rPr lang="es-ES" kern="1200">
                <a:sym typeface="Arial"/>
              </a:rPr>
              <a:t>Basándonos en la información presentada, tomemos unos minutos para discutir cómo las personas y las familias juegan un papel importante en la preparación para emergencias.</a:t>
            </a:r>
          </a:p>
          <a:p>
            <a:pPr fontAlgn="auto">
              <a:spcBef>
                <a:spcPct val="100000"/>
              </a:spcBef>
              <a:spcAft>
                <a:spcPts val="0"/>
              </a:spcAft>
              <a:buSzPct val="99000"/>
              <a:tabLst/>
            </a:pPr>
            <a:r>
              <a:rPr lang="es-ES" kern="1200">
                <a:sym typeface="Arial"/>
              </a:rPr>
              <a:t>Esté preparado para discutir su respuesta.</a:t>
            </a:r>
            <a:endParaRPr lang="en-US"/>
          </a:p>
        </p:txBody>
      </p:sp>
      <p:sp>
        <p:nvSpPr>
          <p:cNvPr id="6" name="Slide Number Placeholder 5">
            <a:extLst>
              <a:ext uri="{FF2B5EF4-FFF2-40B4-BE49-F238E27FC236}">
                <a16:creationId xmlns:a16="http://schemas.microsoft.com/office/drawing/2014/main" id="{F407A601-2C9A-48D0-B971-D53069AAEA58}"/>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10</a:t>
            </a:fld>
            <a:endParaRPr lang="en-US"/>
          </a:p>
        </p:txBody>
      </p:sp>
    </p:spTree>
    <p:extLst>
      <p:ext uri="{BB962C8B-B14F-4D97-AF65-F5344CB8AC3E}">
        <p14:creationId xmlns:p14="http://schemas.microsoft.com/office/powerpoint/2010/main" val="1433551986"/>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Gobierno local </a:t>
            </a:r>
          </a:p>
        </p:txBody>
      </p:sp>
      <p:sp>
        <p:nvSpPr>
          <p:cNvPr id="3" name="Content Placeholder 2">
            <a:extLst>
              <a:ext uri="{FF2B5EF4-FFF2-40B4-BE49-F238E27FC236}">
                <a16:creationId xmlns:a16="http://schemas.microsoft.com/office/drawing/2014/main" id="{9F947619-EC55-4205-A566-2059139F923A}"/>
              </a:ext>
            </a:extLst>
          </p:cNvPr>
          <p:cNvSpPr>
            <a:spLocks noGrp="1"/>
          </p:cNvSpPr>
          <p:nvPr>
            <p:ph idx="1"/>
          </p:nvPr>
        </p:nvSpPr>
        <p:spPr/>
        <p:txBody>
          <a:bodyPr>
            <a:normAutofit fontScale="85000" lnSpcReduction="20000"/>
          </a:bodyPr>
          <a:lstStyle/>
          <a:p>
            <a:pPr fontAlgn="auto">
              <a:spcBef>
                <a:spcPct val="100000"/>
              </a:spcBef>
              <a:spcAft>
                <a:spcPts val="0"/>
              </a:spcAft>
              <a:buSzPct val="99000"/>
              <a:tabLst/>
            </a:pPr>
            <a:r>
              <a:rPr lang="es-ES" kern="1200">
                <a:sym typeface="Arial"/>
              </a:rPr>
              <a:t>La responsabilidad de responder a incidentes naturales y causados por humanos que tienen límites geográficos reconocibles generalmente comienza a nivel local.</a:t>
            </a:r>
          </a:p>
          <a:p>
            <a:pPr fontAlgn="auto">
              <a:spcBef>
                <a:spcPct val="100000"/>
              </a:spcBef>
              <a:spcAft>
                <a:spcPts val="0"/>
              </a:spcAft>
              <a:buSzPct val="99000"/>
              <a:tabLst/>
            </a:pPr>
            <a:r>
              <a:rPr lang="es-ES" kern="1200">
                <a:sym typeface="Arial"/>
              </a:rPr>
              <a:t>La policía local, bomberos, servicios médicos de emergencia, proveedores médicos y de salud pública, manejo de emergencias, obras públicas, profesionales de respuesta ambiental y otros socorristas locales son a menudo los primeros en detectar una amenaza o peligro o responder a un incidente, y con frecuencia son los últimos en abandonar el lugar del incidente.</a:t>
            </a:r>
          </a:p>
          <a:p>
            <a:pPr fontAlgn="auto">
              <a:spcBef>
                <a:spcPct val="100000"/>
              </a:spcBef>
              <a:spcAft>
                <a:spcPts val="0"/>
              </a:spcAft>
              <a:buSzPct val="99000"/>
              <a:tabLst/>
            </a:pPr>
            <a:r>
              <a:rPr lang="es-ES" kern="1200">
                <a:sym typeface="Arial"/>
              </a:rPr>
              <a:t>Los gobiernos locales gestionan la gran mayoría de incidentes que ocurren cada día.</a:t>
            </a:r>
            <a:endParaRPr lang="en-US"/>
          </a:p>
        </p:txBody>
      </p:sp>
      <p:sp>
        <p:nvSpPr>
          <p:cNvPr id="6" name="Slide Number Placeholder 5">
            <a:extLst>
              <a:ext uri="{FF2B5EF4-FFF2-40B4-BE49-F238E27FC236}">
                <a16:creationId xmlns:a16="http://schemas.microsoft.com/office/drawing/2014/main" id="{73D16BC5-8199-4AE3-B61D-D464FD86C72F}"/>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11</a:t>
            </a:fld>
            <a:endParaRPr lang="en-US"/>
          </a:p>
        </p:txBody>
      </p:sp>
    </p:spTree>
    <p:extLst>
      <p:ext uri="{BB962C8B-B14F-4D97-AF65-F5344CB8AC3E}">
        <p14:creationId xmlns:p14="http://schemas.microsoft.com/office/powerpoint/2010/main" val="2461112624"/>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Gobiernos estatales, tribales, territoriales e insulares</a:t>
            </a:r>
          </a:p>
        </p:txBody>
      </p:sp>
      <p:sp>
        <p:nvSpPr>
          <p:cNvPr id="3" name="Content Placeholder 2">
            <a:extLst>
              <a:ext uri="{FF2B5EF4-FFF2-40B4-BE49-F238E27FC236}">
                <a16:creationId xmlns:a16="http://schemas.microsoft.com/office/drawing/2014/main" id="{83A986BB-8885-4EA6-B9AF-1FBA3C71A1CF}"/>
              </a:ext>
            </a:extLst>
          </p:cNvPr>
          <p:cNvSpPr>
            <a:spLocks noGrp="1"/>
          </p:cNvSpPr>
          <p:nvPr>
            <p:ph sz="quarter" idx="13"/>
          </p:nvPr>
        </p:nvSpPr>
        <p:spPr/>
        <p:txBody>
          <a:bodyPr/>
          <a:lstStyle/>
          <a:p>
            <a:pPr>
              <a:spcBef>
                <a:spcPct val="100000"/>
              </a:spcBef>
              <a:buSzPct val="99000"/>
            </a:pPr>
            <a:r>
              <a:rPr lang="es-ES" kern="1200">
                <a:sym typeface="Arial"/>
              </a:rPr>
              <a:t>Los gobiernos estatales, tribales, territoriales y de áreas insulares son responsables de la salud y el bienestar de sus residentes, comunidades, tierras y patrimonio cultural.</a:t>
            </a:r>
            <a:endParaRPr lang="en-US"/>
          </a:p>
        </p:txBody>
      </p:sp>
      <p:pic>
        <p:nvPicPr>
          <p:cNvPr id="8" name="Content Placeholder 7" descr="Se muestran tres fotografías. La primera foto está etiquetada como &quot;gobiernos estatales&quot; y muestra a dos hombres trabajando en una estación de computadoras. La segunda foto está etiquetada como &quot;gobiernos tribales&quot; y muestra a un hombre nativo americano. La tercera foto está etiquetada como &quot;gobiernos de áreas territoriales e insulares&quot; y muestra a un grupo de ancianos sentados alrededor de una mesa.">
            <a:extLst>
              <a:ext uri="{FF2B5EF4-FFF2-40B4-BE49-F238E27FC236}">
                <a16:creationId xmlns:a16="http://schemas.microsoft.com/office/drawing/2014/main" id="{C19598DF-B782-4898-B055-20DC5F32C96E}"/>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700213" y="3471863"/>
            <a:ext cx="5743573" cy="2233612"/>
          </a:xfrm>
          <a:prstGeom prst="rect">
            <a:avLst/>
          </a:prstGeom>
        </p:spPr>
      </p:pic>
      <p:sp>
        <p:nvSpPr>
          <p:cNvPr id="9" name="Slide Number Placeholder 8">
            <a:extLst>
              <a:ext uri="{FF2B5EF4-FFF2-40B4-BE49-F238E27FC236}">
                <a16:creationId xmlns:a16="http://schemas.microsoft.com/office/drawing/2014/main" id="{6DE339CE-EC75-4968-8440-0DB8601D8471}"/>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12</a:t>
            </a:fld>
            <a:endParaRPr lang="en-US"/>
          </a:p>
        </p:txBody>
      </p:sp>
    </p:spTree>
    <p:extLst>
      <p:ext uri="{BB962C8B-B14F-4D97-AF65-F5344CB8AC3E}">
        <p14:creationId xmlns:p14="http://schemas.microsoft.com/office/powerpoint/2010/main" val="226540474"/>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Gobiernos estatales</a:t>
            </a:r>
          </a:p>
        </p:txBody>
      </p:sp>
      <p:sp>
        <p:nvSpPr>
          <p:cNvPr id="3" name="Content Placeholder 2">
            <a:extLst>
              <a:ext uri="{FF2B5EF4-FFF2-40B4-BE49-F238E27FC236}">
                <a16:creationId xmlns:a16="http://schemas.microsoft.com/office/drawing/2014/main" id="{E4620487-2909-4D73-9657-09069D195631}"/>
              </a:ext>
            </a:extLst>
          </p:cNvPr>
          <p:cNvSpPr>
            <a:spLocks noGrp="1"/>
          </p:cNvSpPr>
          <p:nvPr>
            <p:ph idx="1"/>
          </p:nvPr>
        </p:nvSpPr>
        <p:spPr/>
        <p:txBody>
          <a:bodyPr>
            <a:normAutofit fontScale="55000" lnSpcReduction="20000"/>
          </a:bodyPr>
          <a:lstStyle/>
          <a:p>
            <a:pPr fontAlgn="auto">
              <a:spcBef>
                <a:spcPct val="100000"/>
              </a:spcBef>
              <a:buSzPct val="99000"/>
              <a:tabLst/>
            </a:pPr>
            <a:r>
              <a:rPr lang="es-ES" kern="1200">
                <a:sym typeface="Arial"/>
              </a:rPr>
              <a:t>Cuando un incidente se expande o tiene el potencial de expandirse más allá de la capacidad de una jurisdicción local y los socorristas no pueden satisfacer las necesidades con recursos de ayuda y asistencia mutua, los funcionarios locales se comunican con el estado.</a:t>
            </a:r>
          </a:p>
          <a:p>
            <a:pPr fontAlgn="auto">
              <a:spcBef>
                <a:spcPct val="100000"/>
              </a:spcBef>
              <a:buSzPct val="99000"/>
              <a:tabLst/>
            </a:pPr>
            <a:r>
              <a:rPr lang="es-ES" kern="1200">
                <a:sym typeface="Arial"/>
              </a:rPr>
              <a:t>Los gobiernos estatales complementan los esfuerzos locales aplicando primero los recursos estatales. Si se requieren recursos adicionales, los estados pueden solicitar asistencia de otros estados a través de acuerdos interestatales de ayuda y asistencia mutua, como el Pacto de Asistencia para el Manejo de Emergencias (EMAC, por sus siglas en inglés). Si un estado anticipa que se pueden exceder sus recursos, el gobernador puede solicitar asistencia del Gobierno Federal a través de una declaración de la Ley Stafford.</a:t>
            </a:r>
          </a:p>
          <a:p>
            <a:pPr fontAlgn="auto">
              <a:spcBef>
                <a:spcPct val="100000"/>
              </a:spcBef>
              <a:buSzPct val="99000"/>
              <a:tabLst/>
            </a:pPr>
            <a:r>
              <a:rPr lang="es-ES" kern="1200">
                <a:sym typeface="Arial"/>
              </a:rPr>
              <a:t>EMAC es:</a:t>
            </a:r>
          </a:p>
          <a:p>
            <a:pPr marL="381000" lvl="1" indent="-381000" fontAlgn="auto">
              <a:spcBef>
                <a:spcPct val="100000"/>
              </a:spcBef>
              <a:buSzPct val="99000"/>
              <a:buFont typeface="Arial"/>
              <a:buChar char="•"/>
              <a:tabLst/>
            </a:pPr>
            <a:r>
              <a:rPr lang="es-ES" kern="1200">
                <a:ea typeface="+mn-ea"/>
                <a:sym typeface="Arial"/>
              </a:rPr>
              <a:t>Administrado por la Asociación Nacional de Manejo de Emergencias</a:t>
            </a:r>
          </a:p>
          <a:p>
            <a:pPr marL="381000" lvl="1" indent="-381000" fontAlgn="auto">
              <a:spcBef>
                <a:spcPct val="100000"/>
              </a:spcBef>
              <a:buSzPct val="99000"/>
              <a:buFont typeface="Arial"/>
              <a:buChar char="•"/>
              <a:tabLst/>
            </a:pPr>
            <a:r>
              <a:rPr lang="es-ES" kern="1200">
                <a:ea typeface="+mn-ea"/>
                <a:sym typeface="Arial"/>
              </a:rPr>
              <a:t>Un acuerdo de ayuda mutua interestatal</a:t>
            </a:r>
          </a:p>
          <a:p>
            <a:pPr marL="381000" lvl="1" indent="-381000" fontAlgn="auto">
              <a:spcBef>
                <a:spcPct val="100000"/>
              </a:spcBef>
              <a:buSzPct val="99000"/>
              <a:buFont typeface="Arial"/>
              <a:buChar char="•"/>
              <a:tabLst/>
            </a:pPr>
            <a:r>
              <a:rPr lang="es-ES" kern="1200">
                <a:ea typeface="+mn-ea"/>
                <a:sym typeface="Arial"/>
              </a:rPr>
              <a:t>Una forma de agilizar el proceso de ayuda y asistencia mutua interestatal</a:t>
            </a:r>
          </a:p>
          <a:p>
            <a:pPr>
              <a:spcBef>
                <a:spcPct val="100000"/>
              </a:spcBef>
              <a:buSzPct val="99000"/>
            </a:pPr>
            <a:r>
              <a:rPr lang="es-ES" kern="1200">
                <a:sym typeface="Arial"/>
              </a:rPr>
              <a:t>Visite el </a:t>
            </a:r>
            <a:r>
              <a:rPr lang="es-ES" kern="1200">
                <a:sym typeface="Arial"/>
                <a:hlinkClick r:id="rId2">
                  <a:extLst>
                    <a:ext uri="{A12FA001-AC4F-418D-AE19-62706E023703}">
                      <ahyp:hlinkClr xmlns:ahyp="http://schemas.microsoft.com/office/drawing/2018/hyperlinkcolor" val="tx"/>
                    </a:ext>
                  </a:extLst>
                </a:hlinkClick>
              </a:rPr>
              <a:t>sitio web de EMAC</a:t>
            </a:r>
            <a:r>
              <a:rPr lang="es-ES" kern="1200">
                <a:sym typeface="Arial"/>
              </a:rPr>
              <a:t> (https://www.emacweb.org) para obtener más información.  </a:t>
            </a:r>
            <a:endParaRPr lang="en-US"/>
          </a:p>
        </p:txBody>
      </p:sp>
      <p:sp>
        <p:nvSpPr>
          <p:cNvPr id="6" name="Slide Number Placeholder 5">
            <a:extLst>
              <a:ext uri="{FF2B5EF4-FFF2-40B4-BE49-F238E27FC236}">
                <a16:creationId xmlns:a16="http://schemas.microsoft.com/office/drawing/2014/main" id="{0DED63FB-A750-489E-9A9C-E8B358375E68}"/>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13</a:t>
            </a:fld>
            <a:endParaRPr lang="en-US"/>
          </a:p>
        </p:txBody>
      </p:sp>
    </p:spTree>
    <p:extLst>
      <p:ext uri="{BB962C8B-B14F-4D97-AF65-F5344CB8AC3E}">
        <p14:creationId xmlns:p14="http://schemas.microsoft.com/office/powerpoint/2010/main" val="2864594625"/>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Respuesta del estado: participantes clave</a:t>
            </a:r>
            <a:endParaRPr lang="en-US"/>
          </a:p>
        </p:txBody>
      </p:sp>
      <p:sp>
        <p:nvSpPr>
          <p:cNvPr id="3" name="Content Placeholder 2">
            <a:extLst>
              <a:ext uri="{FF2B5EF4-FFF2-40B4-BE49-F238E27FC236}">
                <a16:creationId xmlns:a16="http://schemas.microsoft.com/office/drawing/2014/main" id="{55C123F7-61BB-4E47-AF9D-7B226AA41A86}"/>
              </a:ext>
            </a:extLst>
          </p:cNvPr>
          <p:cNvSpPr>
            <a:spLocks noGrp="1"/>
          </p:cNvSpPr>
          <p:nvPr>
            <p:ph idx="1"/>
          </p:nvPr>
        </p:nvSpPr>
        <p:spPr/>
        <p:txBody>
          <a:bodyPr>
            <a:normAutofit fontScale="77500" lnSpcReduction="20000"/>
          </a:bodyPr>
          <a:lstStyle/>
          <a:p>
            <a:pPr fontAlgn="auto">
              <a:spcBef>
                <a:spcPct val="100000"/>
              </a:spcBef>
              <a:spcAft>
                <a:spcPts val="0"/>
              </a:spcAft>
              <a:buSzPct val="99000"/>
              <a:tabLst/>
            </a:pPr>
            <a:r>
              <a:rPr lang="es-ES" kern="1200">
                <a:sym typeface="Arial"/>
              </a:rPr>
              <a:t>Los estados apoyan a sus gobiernos locales, que son los más cercanos a los afectados por los incidentes.</a:t>
            </a:r>
          </a:p>
          <a:p>
            <a:pPr fontAlgn="auto">
              <a:spcBef>
                <a:spcPct val="100000"/>
              </a:spcBef>
              <a:spcAft>
                <a:spcPts val="0"/>
              </a:spcAft>
              <a:buSzPct val="99000"/>
              <a:tabLst/>
            </a:pPr>
            <a:r>
              <a:rPr lang="es-ES" kern="1200">
                <a:sym typeface="Arial"/>
              </a:rPr>
              <a:t>Los jefes de departamentos y agencias estatales y su personal desarrollan, planifican y capacitan sobre políticas y procedimientos internos para satisfacer las necesidades de respuesta y recuperación. También participan en entrenamientos y ejercicios interinstitucionales para desarrollar y mantener las capacidades necesarias.</a:t>
            </a:r>
          </a:p>
          <a:p>
            <a:pPr fontAlgn="auto">
              <a:spcBef>
                <a:spcPct val="100000"/>
              </a:spcBef>
              <a:spcAft>
                <a:spcPts val="0"/>
              </a:spcAft>
              <a:buSzPct val="99000"/>
              <a:tabLst/>
            </a:pPr>
            <a:r>
              <a:rPr lang="es-ES" kern="1200">
                <a:sym typeface="Arial"/>
              </a:rPr>
              <a:t>Son vitales para el programa general de manejo de emergencias del estado, ya que aportan experiencia que abarca varias funciones de respuesta y sirven como miembros principals del Centro de Operaciones de Emergencia (EOC) y los Puestos de Comando de Incidentes (ICP) del estado.</a:t>
            </a:r>
            <a:endParaRPr lang="en-US"/>
          </a:p>
        </p:txBody>
      </p:sp>
      <p:sp>
        <p:nvSpPr>
          <p:cNvPr id="6" name="Slide Number Placeholder 5">
            <a:extLst>
              <a:ext uri="{FF2B5EF4-FFF2-40B4-BE49-F238E27FC236}">
                <a16:creationId xmlns:a16="http://schemas.microsoft.com/office/drawing/2014/main" id="{8873056A-590E-49E2-9D34-07C7F153F0C4}"/>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14</a:t>
            </a:fld>
            <a:endParaRPr lang="en-US"/>
          </a:p>
        </p:txBody>
      </p:sp>
    </p:spTree>
    <p:extLst>
      <p:ext uri="{BB962C8B-B14F-4D97-AF65-F5344CB8AC3E}">
        <p14:creationId xmlns:p14="http://schemas.microsoft.com/office/powerpoint/2010/main" val="638891023"/>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Gobiernos tribales </a:t>
            </a:r>
          </a:p>
        </p:txBody>
      </p:sp>
      <p:sp>
        <p:nvSpPr>
          <p:cNvPr id="9" name="Slide Number Placeholder 8">
            <a:extLst>
              <a:ext uri="{FF2B5EF4-FFF2-40B4-BE49-F238E27FC236}">
                <a16:creationId xmlns:a16="http://schemas.microsoft.com/office/drawing/2014/main" id="{34A22219-25FF-440C-A882-AF932BFA7852}"/>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15</a:t>
            </a:fld>
            <a:endParaRPr lang="en-US"/>
          </a:p>
        </p:txBody>
      </p:sp>
      <p:sp>
        <p:nvSpPr>
          <p:cNvPr id="3" name="Content Placeholder 2">
            <a:extLst>
              <a:ext uri="{FF2B5EF4-FFF2-40B4-BE49-F238E27FC236}">
                <a16:creationId xmlns:a16="http://schemas.microsoft.com/office/drawing/2014/main" id="{7F7AA393-1881-44C0-BC91-DDB5812FBFEB}"/>
              </a:ext>
            </a:extLst>
          </p:cNvPr>
          <p:cNvSpPr>
            <a:spLocks noGrp="1"/>
          </p:cNvSpPr>
          <p:nvPr>
            <p:ph sz="quarter" idx="13"/>
          </p:nvPr>
        </p:nvSpPr>
        <p:spPr/>
        <p:txBody>
          <a:bodyPr>
            <a:normAutofit fontScale="70000" lnSpcReduction="20000"/>
          </a:bodyPr>
          <a:lstStyle/>
          <a:p>
            <a:pPr fontAlgn="auto">
              <a:spcBef>
                <a:spcPct val="100000"/>
              </a:spcBef>
              <a:buSzPct val="99000"/>
              <a:tabLst/>
            </a:pPr>
            <a:r>
              <a:rPr lang="es-ES" kern="1200">
                <a:sym typeface="Arial"/>
              </a:rPr>
              <a:t>Estados Unidos tiene una relación de confianza con tribus indígenas reconocidas a nivel federal y reconoce a las tribus como naciones soberanas. Según la Ley Stafford, las tribus indígenas reconocidas por el gobierno federal pueden solicitar directamente su propia declaración de emergencia y declaración de desastre mayor, o pueden solicitar asistencia mediante una solicitud estatal. </a:t>
            </a:r>
          </a:p>
          <a:p>
            <a:pPr fontAlgn="auto">
              <a:spcBef>
                <a:spcPct val="100000"/>
              </a:spcBef>
              <a:buSzPct val="99000"/>
              <a:tabLst/>
            </a:pPr>
            <a:r>
              <a:rPr lang="es-ES" kern="1200">
                <a:sym typeface="Arial"/>
              </a:rPr>
              <a:t>El director ejecutivo es responsable de la seguridad y el bienestar públicos: </a:t>
            </a:r>
          </a:p>
          <a:p>
            <a:pPr marL="381000" lvl="1" indent="-381000">
              <a:spcBef>
                <a:spcPct val="100000"/>
              </a:spcBef>
              <a:buSzPct val="99000"/>
            </a:pPr>
            <a:r>
              <a:rPr lang="es-ES" kern="1200">
                <a:sym typeface="Arial"/>
              </a:rPr>
              <a:t>Visite el sitio web </a:t>
            </a:r>
            <a:r>
              <a:rPr lang="es-ES" kern="1200">
                <a:sym typeface="Arial"/>
                <a:hlinkClick r:id="rId2">
                  <a:extLst>
                    <a:ext uri="{A12FA001-AC4F-418D-AE19-62706E023703}">
                      <ahyp:hlinkClr xmlns:ahyp="http://schemas.microsoft.com/office/drawing/2018/hyperlinkcolor" val="tx"/>
                    </a:ext>
                  </a:extLst>
                </a:hlinkClick>
              </a:rPr>
              <a:t>Tribal Coordination Support Annex</a:t>
            </a:r>
            <a:r>
              <a:rPr lang="es-ES" kern="1200">
                <a:sym typeface="Arial"/>
              </a:rPr>
              <a:t> (https://www.fema.gov/media-library/assets/documents/32279) para obtener más información.</a:t>
            </a:r>
            <a:endParaRPr lang="en-US"/>
          </a:p>
        </p:txBody>
      </p:sp>
      <p:pic>
        <p:nvPicPr>
          <p:cNvPr id="8" name="Content Placeholder 7" descr="Líder tribal">
            <a:extLst>
              <a:ext uri="{FF2B5EF4-FFF2-40B4-BE49-F238E27FC236}">
                <a16:creationId xmlns:a16="http://schemas.microsoft.com/office/drawing/2014/main" id="{1C886935-3B35-4F19-8ACF-7A621702DA80}"/>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686550" y="2338387"/>
            <a:ext cx="1714500" cy="2181225"/>
          </a:xfrm>
          <a:prstGeom prst="rect">
            <a:avLst/>
          </a:prstGeom>
        </p:spPr>
      </p:pic>
    </p:spTree>
    <p:extLst>
      <p:ext uri="{BB962C8B-B14F-4D97-AF65-F5344CB8AC3E}">
        <p14:creationId xmlns:p14="http://schemas.microsoft.com/office/powerpoint/2010/main" val="368069248"/>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Gobiernos territoriales y de área insular</a:t>
            </a:r>
            <a:endParaRPr lang="en-US"/>
          </a:p>
        </p:txBody>
      </p:sp>
      <p:sp>
        <p:nvSpPr>
          <p:cNvPr id="9" name="Slide Number Placeholder 8">
            <a:extLst>
              <a:ext uri="{FF2B5EF4-FFF2-40B4-BE49-F238E27FC236}">
                <a16:creationId xmlns:a16="http://schemas.microsoft.com/office/drawing/2014/main" id="{9CA0E51E-C4E6-4EC8-A30F-CE42F3272ADD}"/>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16</a:t>
            </a:fld>
            <a:endParaRPr lang="en-US"/>
          </a:p>
        </p:txBody>
      </p:sp>
      <p:sp>
        <p:nvSpPr>
          <p:cNvPr id="3" name="Content Placeholder 2">
            <a:extLst>
              <a:ext uri="{FF2B5EF4-FFF2-40B4-BE49-F238E27FC236}">
                <a16:creationId xmlns:a16="http://schemas.microsoft.com/office/drawing/2014/main" id="{04797285-91E1-456A-9969-A5ECEADD066D}"/>
              </a:ext>
            </a:extLst>
          </p:cNvPr>
          <p:cNvSpPr>
            <a:spLocks noGrp="1"/>
          </p:cNvSpPr>
          <p:nvPr>
            <p:ph sz="quarter" idx="13"/>
          </p:nvPr>
        </p:nvSpPr>
        <p:spPr/>
        <p:txBody>
          <a:bodyPr>
            <a:normAutofit fontScale="70000" lnSpcReduction="20000"/>
          </a:bodyPr>
          <a:lstStyle/>
          <a:p>
            <a:pPr fontAlgn="auto">
              <a:spcBef>
                <a:spcPct val="100000"/>
              </a:spcBef>
              <a:spcAft>
                <a:spcPts val="0"/>
              </a:spcAft>
              <a:buSzPct val="99000"/>
              <a:tabLst/>
            </a:pPr>
            <a:r>
              <a:rPr lang="es-ES" kern="1200">
                <a:sym typeface="Arial"/>
              </a:rPr>
              <a:t>Los gobiernos de áreas territoriales e insulares son responsables de coordinar los recursos para abordar incidentes reales o potenciales y tienen muchas de las mismas funciones que tienen los estados, como se mencionó anteriormente en esta sección. Debido a sus ubicaciones remotas, los gobiernos de áreas territoriales e insulares a menudo enfrentan desafíos únicos para recibir asistencia de fuera de la jurisdicción de manera rápida y, a menudo, solicitan asistencia de islas vecinas, otros países, estados cercanos, el sector privado o recursos de ONG, o el gobierno federal. </a:t>
            </a:r>
          </a:p>
          <a:p>
            <a:pPr fontAlgn="auto">
              <a:spcBef>
                <a:spcPct val="100000"/>
              </a:spcBef>
              <a:spcAft>
                <a:spcPts val="0"/>
              </a:spcAft>
              <a:buSzPct val="99000"/>
              <a:tabLst/>
            </a:pPr>
            <a:r>
              <a:rPr lang="es-ES" kern="1200">
                <a:sym typeface="Arial"/>
              </a:rPr>
              <a:t>Además, existen diferencias culturales y de idioma que deben tenerse en cuenta, así como la posibilidad de que las autoridades se superpongan con las autoridades federales.</a:t>
            </a:r>
            <a:endParaRPr lang="en-US"/>
          </a:p>
        </p:txBody>
      </p:sp>
      <p:pic>
        <p:nvPicPr>
          <p:cNvPr id="8" name="Content Placeholder 7" descr="Reunión de planificación en Samoa Americana, un territorio de los Estados Unidos">
            <a:extLst>
              <a:ext uri="{FF2B5EF4-FFF2-40B4-BE49-F238E27FC236}">
                <a16:creationId xmlns:a16="http://schemas.microsoft.com/office/drawing/2014/main" id="{4B8DE431-C0E0-4F71-BE4F-4867D2F881C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64300" y="2051050"/>
            <a:ext cx="2159000" cy="2755900"/>
          </a:xfrm>
          <a:prstGeom prst="rect">
            <a:avLst/>
          </a:prstGeom>
        </p:spPr>
      </p:pic>
    </p:spTree>
    <p:extLst>
      <p:ext uri="{BB962C8B-B14F-4D97-AF65-F5344CB8AC3E}">
        <p14:creationId xmlns:p14="http://schemas.microsoft.com/office/powerpoint/2010/main" val="2684650413"/>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Gobierno federal </a:t>
            </a:r>
          </a:p>
        </p:txBody>
      </p:sp>
      <p:sp>
        <p:nvSpPr>
          <p:cNvPr id="9" name="Slide Number Placeholder 8">
            <a:extLst>
              <a:ext uri="{FF2B5EF4-FFF2-40B4-BE49-F238E27FC236}">
                <a16:creationId xmlns:a16="http://schemas.microsoft.com/office/drawing/2014/main" id="{751FCACE-F683-44FC-B272-6B1CAF6C8BE4}"/>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17</a:t>
            </a:fld>
            <a:endParaRPr lang="en-US"/>
          </a:p>
        </p:txBody>
      </p:sp>
      <p:sp>
        <p:nvSpPr>
          <p:cNvPr id="3" name="Content Placeholder 2">
            <a:extLst>
              <a:ext uri="{FF2B5EF4-FFF2-40B4-BE49-F238E27FC236}">
                <a16:creationId xmlns:a16="http://schemas.microsoft.com/office/drawing/2014/main" id="{29891EB8-655D-41D5-A00F-DCC1BF04DBD9}"/>
              </a:ext>
            </a:extLst>
          </p:cNvPr>
          <p:cNvSpPr>
            <a:spLocks noGrp="1"/>
          </p:cNvSpPr>
          <p:nvPr>
            <p:ph sz="quarter" idx="13"/>
          </p:nvPr>
        </p:nvSpPr>
        <p:spPr/>
        <p:txBody>
          <a:bodyPr>
            <a:normAutofit fontScale="62500" lnSpcReduction="20000"/>
          </a:bodyPr>
          <a:lstStyle/>
          <a:p>
            <a:pPr fontAlgn="auto">
              <a:spcBef>
                <a:spcPct val="100000"/>
              </a:spcBef>
              <a:spcAft>
                <a:spcPts val="0"/>
              </a:spcAft>
              <a:buSzPct val="99000"/>
              <a:tabLst/>
            </a:pPr>
            <a:r>
              <a:rPr lang="es-ES" kern="1200">
                <a:sym typeface="Arial"/>
              </a:rPr>
              <a:t>El gobierno federal mantiene una amplia gama de capacidades y recursos que pueden ser necesarios para hacer frente a incidentes domésticos con el fin de salvar vidas y proteger la propiedad y el medio ambiente al tiempo que garantiza la protección de la privacidad, los derechos civiles y las libertades civiles.</a:t>
            </a:r>
          </a:p>
          <a:p>
            <a:pPr fontAlgn="auto">
              <a:spcBef>
                <a:spcPct val="100000"/>
              </a:spcBef>
              <a:spcAft>
                <a:spcPts val="0"/>
              </a:spcAft>
              <a:buSzPct val="99000"/>
              <a:tabLst/>
            </a:pPr>
            <a:r>
              <a:rPr lang="es-ES" kern="1200">
                <a:sym typeface="Arial"/>
              </a:rPr>
              <a:t>El gobierno federal se involucra en una respuesta cuando los intereses federales están involucrados; cuando los gobiernos estatales, locales, tribales o territoriales soliciten asistencia; o según lo autorizado o requerido por estatuto, reglamento o política.</a:t>
            </a:r>
          </a:p>
          <a:p>
            <a:pPr fontAlgn="auto">
              <a:spcBef>
                <a:spcPct val="100000"/>
              </a:spcBef>
              <a:spcAft>
                <a:spcPts val="0"/>
              </a:spcAft>
              <a:buSzPct val="99000"/>
              <a:tabLst/>
            </a:pPr>
            <a:r>
              <a:rPr lang="es-ES" kern="1200">
                <a:sym typeface="Arial"/>
              </a:rPr>
              <a:t>Para obtener más información visite el sitio del </a:t>
            </a:r>
            <a:r>
              <a:rPr lang="es-ES" kern="1200">
                <a:sym typeface="Arial"/>
                <a:hlinkClick r:id="rId2">
                  <a:extLst>
                    <a:ext uri="{A12FA001-AC4F-418D-AE19-62706E023703}">
                      <ahyp:hlinkClr xmlns:ahyp="http://schemas.microsoft.com/office/drawing/2018/hyperlinkcolor" val="tx"/>
                    </a:ext>
                  </a:extLst>
                </a:hlinkClick>
              </a:rPr>
              <a:t>NRF</a:t>
            </a:r>
            <a:r>
              <a:rPr lang="es-ES" kern="1200">
                <a:sym typeface="Arial"/>
              </a:rPr>
              <a:t>  (https://www.fema.gov/media-library/assets/documents/117791) y lea la página 34. </a:t>
            </a:r>
            <a:endParaRPr lang="en-US"/>
          </a:p>
        </p:txBody>
      </p:sp>
      <p:pic>
        <p:nvPicPr>
          <p:cNvPr id="8" name="Content Placeholder 7" descr="Se muestran dos fotografías. El primero muestra a dos personas con cascos que miran una escena en la que se limpian los escombros. La segunda foto muestra a un equipo de respuesta a evidencias del FBI trabajando en la escena de un incidente.">
            <a:extLst>
              <a:ext uri="{FF2B5EF4-FFF2-40B4-BE49-F238E27FC236}">
                <a16:creationId xmlns:a16="http://schemas.microsoft.com/office/drawing/2014/main" id="{8C72C7E8-D375-4C55-9069-A18AA648B250}"/>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400800" y="1774658"/>
            <a:ext cx="2286000" cy="3308684"/>
          </a:xfrm>
          <a:prstGeom prst="rect">
            <a:avLst/>
          </a:prstGeom>
        </p:spPr>
      </p:pic>
    </p:spTree>
    <p:extLst>
      <p:ext uri="{BB962C8B-B14F-4D97-AF65-F5344CB8AC3E}">
        <p14:creationId xmlns:p14="http://schemas.microsoft.com/office/powerpoint/2010/main" val="1670472386"/>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Repaso de conocimientos 3</a:t>
            </a:r>
          </a:p>
        </p:txBody>
      </p:sp>
      <p:sp>
        <p:nvSpPr>
          <p:cNvPr id="3" name="Content Placeholder 2">
            <a:extLst>
              <a:ext uri="{FF2B5EF4-FFF2-40B4-BE49-F238E27FC236}">
                <a16:creationId xmlns:a16="http://schemas.microsoft.com/office/drawing/2014/main" id="{E929182A-5A59-42CF-9280-A75C5E8470E4}"/>
              </a:ext>
            </a:extLst>
          </p:cNvPr>
          <p:cNvSpPr>
            <a:spLocks noGrp="1"/>
          </p:cNvSpPr>
          <p:nvPr>
            <p:ph idx="1"/>
          </p:nvPr>
        </p:nvSpPr>
        <p:spPr/>
        <p:txBody>
          <a:bodyPr/>
          <a:lstStyle/>
          <a:p>
            <a:pPr fontAlgn="auto">
              <a:spcBef>
                <a:spcPct val="100000"/>
              </a:spcBef>
              <a:spcAft>
                <a:spcPts val="0"/>
              </a:spcAft>
              <a:buSzPct val="99000"/>
              <a:tabLst/>
            </a:pPr>
            <a:r>
              <a:rPr lang="es-ES" kern="1200">
                <a:sym typeface="Arial"/>
              </a:rPr>
              <a:t>Según la información presentada, revise cada uno de los actores clave de la respuesta federal.</a:t>
            </a:r>
          </a:p>
          <a:p>
            <a:pPr fontAlgn="auto">
              <a:spcBef>
                <a:spcPct val="100000"/>
              </a:spcBef>
              <a:spcAft>
                <a:spcPts val="0"/>
              </a:spcAft>
              <a:buSzPct val="99000"/>
              <a:tabLst/>
            </a:pPr>
            <a:r>
              <a:rPr lang="es-ES" kern="1200">
                <a:sym typeface="Arial"/>
              </a:rPr>
              <a:t>Esté preparado para discutir su respuesta.</a:t>
            </a:r>
            <a:endParaRPr lang="en-US"/>
          </a:p>
        </p:txBody>
      </p:sp>
      <p:sp>
        <p:nvSpPr>
          <p:cNvPr id="6" name="Slide Number Placeholder 5">
            <a:extLst>
              <a:ext uri="{FF2B5EF4-FFF2-40B4-BE49-F238E27FC236}">
                <a16:creationId xmlns:a16="http://schemas.microsoft.com/office/drawing/2014/main" id="{F4A73EDC-8D65-4D45-BC3C-8F3ADE6EF1F3}"/>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18</a:t>
            </a:fld>
            <a:endParaRPr lang="en-US"/>
          </a:p>
        </p:txBody>
      </p:sp>
    </p:spTree>
    <p:extLst>
      <p:ext uri="{BB962C8B-B14F-4D97-AF65-F5344CB8AC3E}">
        <p14:creationId xmlns:p14="http://schemas.microsoft.com/office/powerpoint/2010/main" val="1850105704"/>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Tipos de ayuda federal (1 de 2)</a:t>
            </a:r>
            <a:endParaRPr lang="en-US"/>
          </a:p>
        </p:txBody>
      </p:sp>
      <p:sp>
        <p:nvSpPr>
          <p:cNvPr id="9" name="Slide Number Placeholder 8">
            <a:extLst>
              <a:ext uri="{FF2B5EF4-FFF2-40B4-BE49-F238E27FC236}">
                <a16:creationId xmlns:a16="http://schemas.microsoft.com/office/drawing/2014/main" id="{FB174307-E83F-440D-82F1-C7A59F84BE2D}"/>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19</a:t>
            </a:fld>
            <a:endParaRPr lang="en-US"/>
          </a:p>
        </p:txBody>
      </p:sp>
      <p:sp>
        <p:nvSpPr>
          <p:cNvPr id="3" name="Content Placeholder 2">
            <a:extLst>
              <a:ext uri="{FF2B5EF4-FFF2-40B4-BE49-F238E27FC236}">
                <a16:creationId xmlns:a16="http://schemas.microsoft.com/office/drawing/2014/main" id="{37EE0419-AF4A-42FC-9275-2F9923A20A1C}"/>
              </a:ext>
            </a:extLst>
          </p:cNvPr>
          <p:cNvSpPr>
            <a:spLocks noGrp="1"/>
          </p:cNvSpPr>
          <p:nvPr>
            <p:ph sz="quarter" idx="13"/>
          </p:nvPr>
        </p:nvSpPr>
        <p:spPr/>
        <p:txBody>
          <a:bodyPr>
            <a:normAutofit fontScale="47500" lnSpcReduction="20000"/>
          </a:bodyPr>
          <a:lstStyle/>
          <a:p>
            <a:pPr fontAlgn="auto">
              <a:spcBef>
                <a:spcPct val="100000"/>
              </a:spcBef>
              <a:spcAft>
                <a:spcPts val="0"/>
              </a:spcAft>
              <a:buSzPct val="99000"/>
              <a:tabLst/>
            </a:pPr>
            <a:r>
              <a:rPr lang="es-ES" b="1" kern="1200">
                <a:sym typeface="Arial"/>
              </a:rPr>
              <a:t>Respuesta y asistencia federal disponibles sin una declaración de la Ley Stafford</a:t>
            </a:r>
            <a:endParaRPr lang="es-ES" kern="1200">
              <a:sym typeface="Arial"/>
            </a:endParaRPr>
          </a:p>
          <a:p>
            <a:pPr fontAlgn="auto">
              <a:spcBef>
                <a:spcPct val="100000"/>
              </a:spcBef>
              <a:spcAft>
                <a:spcPts val="0"/>
              </a:spcAft>
              <a:buSzPct val="99000"/>
              <a:tabLst/>
            </a:pPr>
            <a:r>
              <a:rPr lang="es-ES" kern="1200">
                <a:sym typeface="Arial"/>
              </a:rPr>
              <a:t>El Marco de Respuesta Nacional cubre la gama completa de requisitos complejos y en constante cambio en anticipación o en respuesta a amenazas o incidentes reales. Además del apoyo de la Ley Stafford, el Marco de Respuesta Nacional u otros planes operativos complementarios se pueden aplicar para responder o proporcionar otras formas de apoyo.</a:t>
            </a:r>
          </a:p>
          <a:p>
            <a:pPr fontAlgn="auto">
              <a:spcBef>
                <a:spcPct val="100000"/>
              </a:spcBef>
              <a:spcAft>
                <a:spcPts val="0"/>
              </a:spcAft>
              <a:buSzPct val="99000"/>
              <a:tabLst/>
            </a:pPr>
            <a:r>
              <a:rPr lang="es-ES" kern="1200">
                <a:sym typeface="Arial"/>
              </a:rPr>
              <a:t>La asistencia inmediata a los estados para salvar vidas y otros tipos de asistencia, como el apoyo a la extinción de incendios forestales o la respuesta a una enfermedad agrícola o incidente de ciberseguridad, son realizados por departamentos o agencias federales bajo sus propias autoridades y financiación o mediante acuerdos recíprocos de asistencia mutua. </a:t>
            </a:r>
          </a:p>
          <a:p>
            <a:pPr fontAlgn="auto">
              <a:spcBef>
                <a:spcPct val="100000"/>
              </a:spcBef>
              <a:spcAft>
                <a:spcPts val="0"/>
              </a:spcAft>
              <a:buSzPct val="99000"/>
              <a:tabLst/>
            </a:pPr>
            <a:r>
              <a:rPr lang="es-ES" b="1" kern="1200">
                <a:sym typeface="Arial"/>
              </a:rPr>
              <a:t>Apoyo federal a federal</a:t>
            </a:r>
            <a:endParaRPr lang="es-ES" kern="1200">
              <a:sym typeface="Arial"/>
            </a:endParaRPr>
          </a:p>
          <a:p>
            <a:pPr fontAlgn="auto">
              <a:spcBef>
                <a:spcPct val="100000"/>
              </a:spcBef>
              <a:spcAft>
                <a:spcPts val="0"/>
              </a:spcAft>
              <a:buSzPct val="99000"/>
              <a:tabLst/>
            </a:pPr>
            <a:r>
              <a:rPr lang="es-ES" kern="1200">
                <a:sym typeface="Arial"/>
              </a:rPr>
              <a:t>Un departamento o agencia federal que responda a un incidente bajo sus propias autoridades también puede solicitar el apoyo del secretario de Seguridad Nacional para obtener y coordinar asistencia federal adicional.</a:t>
            </a:r>
          </a:p>
          <a:p>
            <a:pPr fontAlgn="auto">
              <a:spcBef>
                <a:spcPct val="100000"/>
              </a:spcBef>
              <a:spcAft>
                <a:spcPts val="0"/>
              </a:spcAft>
              <a:buSzPct val="99000"/>
              <a:tabLst/>
            </a:pPr>
            <a:r>
              <a:rPr lang="es-ES" kern="1200">
                <a:sym typeface="Arial"/>
              </a:rPr>
              <a:t>Los departamentos y agencias federales pueden ejecutar acuerdos reembolsables interinstitucionales o dentro de la misma agencia de acuerdo con la Ley de Economía u otras autoridades aplicables. </a:t>
            </a:r>
            <a:endParaRPr lang="en-US"/>
          </a:p>
        </p:txBody>
      </p:sp>
      <p:pic>
        <p:nvPicPr>
          <p:cNvPr id="8" name="Content Placeholder 7" descr="Dos bomberos subiendo una escalera hacia una ventana humeante.">
            <a:extLst>
              <a:ext uri="{FF2B5EF4-FFF2-40B4-BE49-F238E27FC236}">
                <a16:creationId xmlns:a16="http://schemas.microsoft.com/office/drawing/2014/main" id="{8A10BD2F-719C-4679-AFFE-9CAF9BD035C0}"/>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86550" y="2338387"/>
            <a:ext cx="1714500" cy="2181225"/>
          </a:xfrm>
          <a:prstGeom prst="rect">
            <a:avLst/>
          </a:prstGeom>
        </p:spPr>
      </p:pic>
    </p:spTree>
    <p:extLst>
      <p:ext uri="{BB962C8B-B14F-4D97-AF65-F5344CB8AC3E}">
        <p14:creationId xmlns:p14="http://schemas.microsoft.com/office/powerpoint/2010/main" val="443598075"/>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Asociaciones de respuesta</a:t>
            </a:r>
          </a:p>
        </p:txBody>
      </p:sp>
      <p:sp>
        <p:nvSpPr>
          <p:cNvPr id="3" name="Content Placeholder 2">
            <a:extLst>
              <a:ext uri="{FF2B5EF4-FFF2-40B4-BE49-F238E27FC236}">
                <a16:creationId xmlns:a16="http://schemas.microsoft.com/office/drawing/2014/main" id="{E5412766-7AA4-49F8-99A1-987423988F91}"/>
              </a:ext>
            </a:extLst>
          </p:cNvPr>
          <p:cNvSpPr>
            <a:spLocks noGrp="1"/>
          </p:cNvSpPr>
          <p:nvPr>
            <p:ph idx="1"/>
          </p:nvPr>
        </p:nvSpPr>
        <p:spPr>
          <a:xfrm>
            <a:off x="457200" y="1068388"/>
            <a:ext cx="8229600" cy="2286000"/>
          </a:xfrm>
        </p:spPr>
        <p:txBody>
          <a:bodyPr>
            <a:normAutofit fontScale="77500" lnSpcReduction="20000"/>
          </a:bodyPr>
          <a:lstStyle/>
          <a:p>
            <a:pPr>
              <a:spcBef>
                <a:spcPct val="100000"/>
              </a:spcBef>
              <a:buSzPct val="99000"/>
            </a:pPr>
            <a:r>
              <a:rPr lang="es-ES" kern="1200" dirty="0">
                <a:sym typeface="Arial"/>
              </a:rPr>
              <a:t>Una respuesta nacional unificada y eficaz requiere niveles de capacidades que se apoyen mutuamente. Las personas y las comunidades, los sectores privado y sin fines de lucro, las organizaciones religiosas y todos los niveles de gobierno deben comprender sus respectivos roles y responsabilidades y cómo complementarse entre sí para lograr los objetivos compartidos. El video a continuación proporciona más información sobre asociaciones de respuesta efectivas.</a:t>
            </a:r>
            <a:endParaRPr lang="en-US" dirty="0"/>
          </a:p>
        </p:txBody>
      </p:sp>
      <p:pic>
        <p:nvPicPr>
          <p:cNvPr id="6" name="F640205241532261F2581308000D413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3441268"/>
            <a:ext cx="3048000" cy="2286000"/>
          </a:xfrm>
          <a:prstGeom prst="rect">
            <a:avLst/>
          </a:prstGeom>
        </p:spPr>
      </p:pic>
      <p:sp>
        <p:nvSpPr>
          <p:cNvPr id="7" name="Slide Number Placeholder 6">
            <a:extLst>
              <a:ext uri="{FF2B5EF4-FFF2-40B4-BE49-F238E27FC236}">
                <a16:creationId xmlns:a16="http://schemas.microsoft.com/office/drawing/2014/main" id="{D056AAFA-9996-493F-A831-0C3ED595E38D}"/>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2</a:t>
            </a:fld>
            <a:endParaRPr lang="en-US"/>
          </a:p>
        </p:txBody>
      </p:sp>
    </p:spTree>
    <p:extLst>
      <p:ext uri="{BB962C8B-B14F-4D97-AF65-F5344CB8AC3E}">
        <p14:creationId xmlns:p14="http://schemas.microsoft.com/office/powerpoint/2010/main" val="292903045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Tipos de ayuda federal (2 de 2)</a:t>
            </a:r>
            <a:endParaRPr lang="en-US"/>
          </a:p>
        </p:txBody>
      </p:sp>
      <p:sp>
        <p:nvSpPr>
          <p:cNvPr id="3" name="Content Placeholder 2">
            <a:extLst>
              <a:ext uri="{FF2B5EF4-FFF2-40B4-BE49-F238E27FC236}">
                <a16:creationId xmlns:a16="http://schemas.microsoft.com/office/drawing/2014/main" id="{83D0DB7E-8786-47FD-AAA5-CE29E883062B}"/>
              </a:ext>
            </a:extLst>
          </p:cNvPr>
          <p:cNvSpPr>
            <a:spLocks noGrp="1"/>
          </p:cNvSpPr>
          <p:nvPr>
            <p:ph idx="1"/>
          </p:nvPr>
        </p:nvSpPr>
        <p:spPr>
          <a:xfrm>
            <a:off x="457200" y="1068388"/>
            <a:ext cx="8229600" cy="2360612"/>
          </a:xfrm>
        </p:spPr>
        <p:txBody>
          <a:bodyPr>
            <a:normAutofit fontScale="62500" lnSpcReduction="20000"/>
          </a:bodyPr>
          <a:lstStyle/>
          <a:p>
            <a:pPr fontAlgn="auto">
              <a:spcBef>
                <a:spcPct val="100000"/>
              </a:spcBef>
              <a:spcAft>
                <a:spcPts val="0"/>
              </a:spcAft>
              <a:buSzPct val="99000"/>
              <a:tabLst/>
            </a:pPr>
            <a:r>
              <a:rPr lang="es-ES" b="1" kern="1200" dirty="0">
                <a:sym typeface="Arial"/>
              </a:rPr>
              <a:t>Solicitud de asistencia federal</a:t>
            </a:r>
            <a:r>
              <a:rPr lang="es-ES" kern="1200" dirty="0">
                <a:sym typeface="Arial"/>
              </a:rPr>
              <a:t> </a:t>
            </a:r>
          </a:p>
          <a:p>
            <a:pPr fontAlgn="auto">
              <a:spcBef>
                <a:spcPct val="100000"/>
              </a:spcBef>
              <a:spcAft>
                <a:spcPts val="0"/>
              </a:spcAft>
              <a:buSzPct val="99000"/>
              <a:tabLst/>
            </a:pPr>
            <a:r>
              <a:rPr lang="es-ES" b="1" kern="1200" dirty="0">
                <a:sym typeface="Arial"/>
              </a:rPr>
              <a:t>Respuesta y asistencia federal bajo la declaración de la Ley Stafford</a:t>
            </a:r>
            <a:endParaRPr lang="es-ES" kern="1200" dirty="0">
              <a:sym typeface="Arial"/>
            </a:endParaRPr>
          </a:p>
          <a:p>
            <a:pPr fontAlgn="auto">
              <a:spcBef>
                <a:spcPct val="100000"/>
              </a:spcBef>
              <a:spcAft>
                <a:spcPts val="0"/>
              </a:spcAft>
              <a:buSzPct val="99000"/>
              <a:tabLst/>
            </a:pPr>
            <a:r>
              <a:rPr lang="es-ES" kern="1200" dirty="0">
                <a:sym typeface="Arial"/>
              </a:rPr>
              <a:t>El apoyo federal a los estados, naciones tribales, territorios y áreas insulares y jurisdicciones locales toma muchas formas. La autoridad más conocida bajo la cual se brinda asistencia para incidentes importantes es la Ley Stafford.</a:t>
            </a:r>
            <a:endParaRPr lang="en-US" dirty="0"/>
          </a:p>
        </p:txBody>
      </p:sp>
      <p:pic>
        <p:nvPicPr>
          <p:cNvPr id="6" name="0262205241532361D4D113080023289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3216564"/>
            <a:ext cx="3048000" cy="2286000"/>
          </a:xfrm>
          <a:prstGeom prst="rect">
            <a:avLst/>
          </a:prstGeom>
        </p:spPr>
      </p:pic>
      <p:sp>
        <p:nvSpPr>
          <p:cNvPr id="7" name="Slide Number Placeholder 6">
            <a:extLst>
              <a:ext uri="{FF2B5EF4-FFF2-40B4-BE49-F238E27FC236}">
                <a16:creationId xmlns:a16="http://schemas.microsoft.com/office/drawing/2014/main" id="{7E0E18E0-91D8-425D-9D6A-1B0243580241}"/>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20</a:t>
            </a:fld>
            <a:endParaRPr lang="en-US"/>
          </a:p>
        </p:txBody>
      </p:sp>
    </p:spTree>
    <p:extLst>
      <p:ext uri="{BB962C8B-B14F-4D97-AF65-F5344CB8AC3E}">
        <p14:creationId xmlns:p14="http://schemas.microsoft.com/office/powerpoint/2010/main" val="182255314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7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Repaso de conocimientos 4</a:t>
            </a:r>
          </a:p>
        </p:txBody>
      </p:sp>
      <p:sp>
        <p:nvSpPr>
          <p:cNvPr id="3" name="Content Placeholder 2">
            <a:extLst>
              <a:ext uri="{FF2B5EF4-FFF2-40B4-BE49-F238E27FC236}">
                <a16:creationId xmlns:a16="http://schemas.microsoft.com/office/drawing/2014/main" id="{DA39C988-079C-4122-98E9-6E21F36350D0}"/>
              </a:ext>
            </a:extLst>
          </p:cNvPr>
          <p:cNvSpPr>
            <a:spLocks noGrp="1"/>
          </p:cNvSpPr>
          <p:nvPr>
            <p:ph idx="1"/>
          </p:nvPr>
        </p:nvSpPr>
        <p:spPr/>
        <p:txBody>
          <a:bodyPr/>
          <a:lstStyle/>
          <a:p>
            <a:pPr>
              <a:spcBef>
                <a:spcPct val="100000"/>
              </a:spcBef>
              <a:buSzPct val="99000"/>
            </a:pPr>
            <a:r>
              <a:rPr lang="es-ES" kern="1200">
                <a:sym typeface="Arial"/>
              </a:rPr>
              <a:t>¿Cuándo responden los gobiernos estatales a incidentes?</a:t>
            </a:r>
            <a:endParaRPr lang="en-US"/>
          </a:p>
        </p:txBody>
      </p:sp>
      <p:sp>
        <p:nvSpPr>
          <p:cNvPr id="6" name="Slide Number Placeholder 5">
            <a:extLst>
              <a:ext uri="{FF2B5EF4-FFF2-40B4-BE49-F238E27FC236}">
                <a16:creationId xmlns:a16="http://schemas.microsoft.com/office/drawing/2014/main" id="{F47E95C1-120D-45EA-8D9E-B7DAA5A2F391}"/>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21</a:t>
            </a:fld>
            <a:endParaRPr lang="en-US"/>
          </a:p>
        </p:txBody>
      </p:sp>
    </p:spTree>
    <p:extLst>
      <p:ext uri="{BB962C8B-B14F-4D97-AF65-F5344CB8AC3E}">
        <p14:creationId xmlns:p14="http://schemas.microsoft.com/office/powerpoint/2010/main" val="1120604669"/>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Resumen de la lección 2</a:t>
            </a:r>
            <a:endParaRPr lang="en-US"/>
          </a:p>
        </p:txBody>
      </p:sp>
      <p:sp>
        <p:nvSpPr>
          <p:cNvPr id="3" name="Content Placeholder 2">
            <a:extLst>
              <a:ext uri="{FF2B5EF4-FFF2-40B4-BE49-F238E27FC236}">
                <a16:creationId xmlns:a16="http://schemas.microsoft.com/office/drawing/2014/main" id="{245ACAA7-7387-4418-9820-D764321EF9DB}"/>
              </a:ext>
            </a:extLst>
          </p:cNvPr>
          <p:cNvSpPr>
            <a:spLocks noGrp="1"/>
          </p:cNvSpPr>
          <p:nvPr>
            <p:ph sz="quarter" idx="13"/>
          </p:nvPr>
        </p:nvSpPr>
        <p:spPr/>
        <p:txBody>
          <a:bodyPr>
            <a:normAutofit fontScale="77500" lnSpcReduction="20000"/>
          </a:bodyPr>
          <a:lstStyle/>
          <a:p>
            <a:pPr fontAlgn="auto">
              <a:spcBef>
                <a:spcPct val="100000"/>
              </a:spcBef>
              <a:spcAft>
                <a:spcPts val="0"/>
              </a:spcAft>
              <a:buSzPct val="99000"/>
              <a:tabLst/>
            </a:pPr>
            <a:r>
              <a:rPr lang="es-ES" kern="1200">
                <a:sym typeface="Arial"/>
              </a:rPr>
              <a:t>En esta lección, aprendió cómo el Marco de Respuesta Nacional define las funciones y responsabilidades de respuesta de todos los elementos de toda la comunidad.</a:t>
            </a:r>
          </a:p>
          <a:p>
            <a:pPr fontAlgn="auto">
              <a:spcBef>
                <a:spcPct val="100000"/>
              </a:spcBef>
              <a:spcAft>
                <a:spcPts val="0"/>
              </a:spcAft>
              <a:buSzPct val="99000"/>
              <a:tabLst/>
            </a:pPr>
            <a:r>
              <a:rPr lang="es-ES" kern="1200">
                <a:sym typeface="Arial"/>
              </a:rPr>
              <a:t>La siguiente lección presenta las capacidades básicas para el área de misión de Respuesta y las acciones necesarias para construir y entregar estas capacidades.</a:t>
            </a:r>
            <a:endParaRPr lang="en-US"/>
          </a:p>
        </p:txBody>
      </p:sp>
      <p:pic>
        <p:nvPicPr>
          <p:cNvPr id="8" name="Content Placeholder 7" descr="Lista de lecciones. Descripción general del Marco de Respuesta Nacional (completo); roles y responsabilidades (completo); capacidades básicas (siguiente); coordinación de estructuras y planificación operacional.">
            <a:extLst>
              <a:ext uri="{FF2B5EF4-FFF2-40B4-BE49-F238E27FC236}">
                <a16:creationId xmlns:a16="http://schemas.microsoft.com/office/drawing/2014/main" id="{38F23292-FDEB-450A-9CE0-741F7AA88E2E}"/>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346700" y="1776412"/>
            <a:ext cx="2565400" cy="3314700"/>
          </a:xfrm>
          <a:prstGeom prst="rect">
            <a:avLst/>
          </a:prstGeom>
        </p:spPr>
      </p:pic>
      <p:sp>
        <p:nvSpPr>
          <p:cNvPr id="9" name="Slide Number Placeholder 8">
            <a:extLst>
              <a:ext uri="{FF2B5EF4-FFF2-40B4-BE49-F238E27FC236}">
                <a16:creationId xmlns:a16="http://schemas.microsoft.com/office/drawing/2014/main" id="{C521C083-CFDE-48B3-B3E8-7132685A008B}"/>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22</a:t>
            </a:fld>
            <a:endParaRPr lang="en-US"/>
          </a:p>
        </p:txBody>
      </p:sp>
    </p:spTree>
    <p:extLst>
      <p:ext uri="{BB962C8B-B14F-4D97-AF65-F5344CB8AC3E}">
        <p14:creationId xmlns:p14="http://schemas.microsoft.com/office/powerpoint/2010/main" val="4153991086"/>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Comunidades</a:t>
            </a:r>
          </a:p>
        </p:txBody>
      </p:sp>
      <p:sp>
        <p:nvSpPr>
          <p:cNvPr id="3" name="Content Placeholder 2">
            <a:extLst>
              <a:ext uri="{FF2B5EF4-FFF2-40B4-BE49-F238E27FC236}">
                <a16:creationId xmlns:a16="http://schemas.microsoft.com/office/drawing/2014/main" id="{1C567E2E-FABD-4748-905F-520222BBAF3D}"/>
              </a:ext>
            </a:extLst>
          </p:cNvPr>
          <p:cNvSpPr>
            <a:spLocks noGrp="1"/>
          </p:cNvSpPr>
          <p:nvPr>
            <p:ph idx="1"/>
          </p:nvPr>
        </p:nvSpPr>
        <p:spPr>
          <a:xfrm>
            <a:off x="457200" y="1068388"/>
            <a:ext cx="8229600" cy="2360612"/>
          </a:xfrm>
        </p:spPr>
        <p:txBody>
          <a:bodyPr>
            <a:normAutofit fontScale="47500" lnSpcReduction="20000"/>
          </a:bodyPr>
          <a:lstStyle/>
          <a:p>
            <a:pPr fontAlgn="auto">
              <a:spcBef>
                <a:spcPct val="100000"/>
              </a:spcBef>
              <a:spcAft>
                <a:spcPts val="0"/>
              </a:spcAft>
              <a:buSzPct val="99000"/>
              <a:tabLst/>
            </a:pPr>
            <a:r>
              <a:rPr lang="es-ES" kern="1200" dirty="0">
                <a:sym typeface="Arial"/>
              </a:rPr>
              <a:t>Las comunidades son grupos que comparten objetivos, valores e instituciones, pero no siempre están limitados por fronteras geográficas o divisiones políticas.</a:t>
            </a:r>
          </a:p>
          <a:p>
            <a:pPr fontAlgn="auto">
              <a:spcBef>
                <a:spcPct val="100000"/>
              </a:spcBef>
              <a:spcAft>
                <a:spcPts val="0"/>
              </a:spcAft>
              <a:buSzPct val="99000"/>
              <a:tabLst/>
            </a:pPr>
            <a:r>
              <a:rPr lang="es-ES" kern="1200" dirty="0">
                <a:sym typeface="Arial"/>
              </a:rPr>
              <a:t>Pueden ser:</a:t>
            </a:r>
          </a:p>
          <a:p>
            <a:pPr fontAlgn="auto">
              <a:spcBef>
                <a:spcPct val="100000"/>
              </a:spcBef>
              <a:spcAft>
                <a:spcPts val="0"/>
              </a:spcAft>
              <a:buSzPct val="99000"/>
              <a:tabLst/>
            </a:pPr>
            <a:r>
              <a:rPr lang="es-ES" kern="1200" dirty="0">
                <a:sym typeface="Arial"/>
              </a:rPr>
              <a:t>Las comunidades brindan oportunidades para compartir información y promover la acción colectiva. Involucrar a estas comunidades en los esfuerzos de preparación es importante para identificar sus necesidades y aprovechar sus contribuciones potenciales.</a:t>
            </a:r>
          </a:p>
          <a:p>
            <a:pPr fontAlgn="auto">
              <a:spcBef>
                <a:spcPct val="100000"/>
              </a:spcBef>
              <a:spcAft>
                <a:spcPts val="0"/>
              </a:spcAft>
              <a:buSzPct val="99000"/>
              <a:tabLst/>
            </a:pPr>
            <a:r>
              <a:rPr lang="es-ES" kern="1200" dirty="0">
                <a:sym typeface="Arial"/>
              </a:rPr>
              <a:t>Puede obtener más información sobre las estrategias para la preparación comunitaria completando </a:t>
            </a:r>
            <a:r>
              <a:rPr lang="es-ES" kern="1200" dirty="0">
                <a:sym typeface="Arial"/>
                <a:hlinkClick r:id="rId2">
                  <a:extLst>
                    <a:ext uri="{A12FA001-AC4F-418D-AE19-62706E023703}">
                      <ahyp:hlinkClr xmlns:ahyp="http://schemas.microsoft.com/office/drawing/2018/hyperlinkcolor" val="tx"/>
                    </a:ext>
                  </a:extLst>
                </a:hlinkClick>
              </a:rPr>
              <a:t>IS-909 </a:t>
            </a:r>
            <a:r>
              <a:rPr lang="es-ES" kern="1200" dirty="0" err="1">
                <a:sym typeface="Arial"/>
                <a:hlinkClick r:id="rId2">
                  <a:extLst>
                    <a:ext uri="{A12FA001-AC4F-418D-AE19-62706E023703}">
                      <ahyp:hlinkClr xmlns:ahyp="http://schemas.microsoft.com/office/drawing/2018/hyperlinkcolor" val="tx"/>
                    </a:ext>
                  </a:extLst>
                </a:hlinkClick>
              </a:rPr>
              <a:t>Community</a:t>
            </a:r>
            <a:r>
              <a:rPr lang="es-ES" kern="1200" dirty="0">
                <a:sym typeface="Arial"/>
                <a:hlinkClick r:id="rId2">
                  <a:extLst>
                    <a:ext uri="{A12FA001-AC4F-418D-AE19-62706E023703}">
                      <ahyp:hlinkClr xmlns:ahyp="http://schemas.microsoft.com/office/drawing/2018/hyperlinkcolor" val="tx"/>
                    </a:ext>
                  </a:extLst>
                </a:hlinkClick>
              </a:rPr>
              <a:t> </a:t>
            </a:r>
            <a:r>
              <a:rPr lang="es-ES" kern="1200" dirty="0" err="1">
                <a:sym typeface="Arial"/>
                <a:hlinkClick r:id="rId2">
                  <a:extLst>
                    <a:ext uri="{A12FA001-AC4F-418D-AE19-62706E023703}">
                      <ahyp:hlinkClr xmlns:ahyp="http://schemas.microsoft.com/office/drawing/2018/hyperlinkcolor" val="tx"/>
                    </a:ext>
                  </a:extLst>
                </a:hlinkClick>
              </a:rPr>
              <a:t>Preparedness</a:t>
            </a:r>
            <a:r>
              <a:rPr lang="es-ES" kern="1200" dirty="0">
                <a:sym typeface="Arial"/>
                <a:hlinkClick r:id="rId2">
                  <a:extLst>
                    <a:ext uri="{A12FA001-AC4F-418D-AE19-62706E023703}">
                      <ahyp:hlinkClr xmlns:ahyp="http://schemas.microsoft.com/office/drawing/2018/hyperlinkcolor" val="tx"/>
                    </a:ext>
                  </a:extLst>
                </a:hlinkClick>
              </a:rPr>
              <a:t>: </a:t>
            </a:r>
            <a:r>
              <a:rPr lang="es-ES" kern="1200" dirty="0" err="1">
                <a:sym typeface="Arial"/>
                <a:hlinkClick r:id="rId2">
                  <a:extLst>
                    <a:ext uri="{A12FA001-AC4F-418D-AE19-62706E023703}">
                      <ahyp:hlinkClr xmlns:ahyp="http://schemas.microsoft.com/office/drawing/2018/hyperlinkcolor" val="tx"/>
                    </a:ext>
                  </a:extLst>
                </a:hlinkClick>
              </a:rPr>
              <a:t>Implementing</a:t>
            </a:r>
            <a:r>
              <a:rPr lang="es-ES" kern="1200" dirty="0">
                <a:sym typeface="Arial"/>
                <a:hlinkClick r:id="rId2">
                  <a:extLst>
                    <a:ext uri="{A12FA001-AC4F-418D-AE19-62706E023703}">
                      <ahyp:hlinkClr xmlns:ahyp="http://schemas.microsoft.com/office/drawing/2018/hyperlinkcolor" val="tx"/>
                    </a:ext>
                  </a:extLst>
                </a:hlinkClick>
              </a:rPr>
              <a:t> Simple </a:t>
            </a:r>
            <a:r>
              <a:rPr lang="es-ES" kern="1200" dirty="0" err="1">
                <a:sym typeface="Arial"/>
                <a:hlinkClick r:id="rId2">
                  <a:extLst>
                    <a:ext uri="{A12FA001-AC4F-418D-AE19-62706E023703}">
                      <ahyp:hlinkClr xmlns:ahyp="http://schemas.microsoft.com/office/drawing/2018/hyperlinkcolor" val="tx"/>
                    </a:ext>
                  </a:extLst>
                </a:hlinkClick>
              </a:rPr>
              <a:t>Activities</a:t>
            </a:r>
            <a:r>
              <a:rPr lang="es-ES" kern="1200" dirty="0">
                <a:sym typeface="Arial"/>
                <a:hlinkClick r:id="rId2">
                  <a:extLst>
                    <a:ext uri="{A12FA001-AC4F-418D-AE19-62706E023703}">
                      <ahyp:hlinkClr xmlns:ahyp="http://schemas.microsoft.com/office/drawing/2018/hyperlinkcolor" val="tx"/>
                    </a:ext>
                  </a:extLst>
                </a:hlinkClick>
              </a:rPr>
              <a:t> </a:t>
            </a:r>
            <a:r>
              <a:rPr lang="es-ES" kern="1200" dirty="0" err="1">
                <a:sym typeface="Arial"/>
                <a:hlinkClick r:id="rId2">
                  <a:extLst>
                    <a:ext uri="{A12FA001-AC4F-418D-AE19-62706E023703}">
                      <ahyp:hlinkClr xmlns:ahyp="http://schemas.microsoft.com/office/drawing/2018/hyperlinkcolor" val="tx"/>
                    </a:ext>
                  </a:extLst>
                </a:hlinkClick>
              </a:rPr>
              <a:t>for</a:t>
            </a:r>
            <a:r>
              <a:rPr lang="es-ES" kern="1200" dirty="0">
                <a:sym typeface="Arial"/>
                <a:hlinkClick r:id="rId2">
                  <a:extLst>
                    <a:ext uri="{A12FA001-AC4F-418D-AE19-62706E023703}">
                      <ahyp:hlinkClr xmlns:ahyp="http://schemas.microsoft.com/office/drawing/2018/hyperlinkcolor" val="tx"/>
                    </a:ext>
                  </a:extLst>
                </a:hlinkClick>
              </a:rPr>
              <a:t> </a:t>
            </a:r>
            <a:r>
              <a:rPr lang="es-ES" kern="1200" dirty="0" err="1">
                <a:sym typeface="Arial"/>
                <a:hlinkClick r:id="rId2">
                  <a:extLst>
                    <a:ext uri="{A12FA001-AC4F-418D-AE19-62706E023703}">
                      <ahyp:hlinkClr xmlns:ahyp="http://schemas.microsoft.com/office/drawing/2018/hyperlinkcolor" val="tx"/>
                    </a:ext>
                  </a:extLst>
                </a:hlinkClick>
              </a:rPr>
              <a:t>Everyone</a:t>
            </a:r>
            <a:r>
              <a:rPr lang="es-ES" kern="1200" dirty="0">
                <a:sym typeface="Arial"/>
              </a:rPr>
              <a:t> (</a:t>
            </a:r>
            <a:r>
              <a:rPr lang="es-ES" kern="1200" dirty="0">
                <a:sym typeface="Arial"/>
                <a:hlinkClick r:id="rId3">
                  <a:extLst>
                    <a:ext uri="{A12FA001-AC4F-418D-AE19-62706E023703}">
                      <ahyp:hlinkClr xmlns:ahyp="http://schemas.microsoft.com/office/drawing/2018/hyperlinkcolor" val="tx"/>
                    </a:ext>
                  </a:extLst>
                </a:hlinkClick>
              </a:rPr>
              <a:t>https://training.fema.gov/is/courseoverview.aspx?code=IS-909</a:t>
            </a:r>
            <a:r>
              <a:rPr lang="es-ES" kern="1200" dirty="0">
                <a:sym typeface="Arial"/>
              </a:rPr>
              <a:t>).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943049301"/>
              </p:ext>
            </p:extLst>
          </p:nvPr>
        </p:nvGraphicFramePr>
        <p:xfrm>
          <a:off x="457200" y="3429000"/>
          <a:ext cx="8229600" cy="2286000"/>
        </p:xfrm>
        <a:graphic>
          <a:graphicData uri="http://schemas.openxmlformats.org/drawingml/2006/table">
            <a:tbl>
              <a:tblPr firstRow="1" bandRow="1">
                <a:tableStyleId>{5940675A-B579-460E-94D1-54222C63F5DA}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pPr lvl="0" algn="l">
                        <a:spcBef>
                          <a:spcPct val="100000"/>
                        </a:spcBef>
                      </a:pPr>
                      <a:r>
                        <a:rPr lang="en-US" sz="2000">
                          <a:solidFill>
                            <a:srgbClr val="000066"/>
                          </a:solidFill>
                          <a:latin typeface="Arial"/>
                          <a:ea typeface="+mn-ea"/>
                          <a:cs typeface="Arial"/>
                          <a:sym typeface="Arial"/>
                        </a:rPr>
                        <a:t>Sector privado</a:t>
                      </a:r>
                      <a:endParaRPr lang="en-US" sz="1400">
                        <a:solidFill>
                          <a:srgbClr val="000066"/>
                        </a:solidFill>
                      </a:endParaRPr>
                    </a:p>
                  </a:txBody>
                  <a:tcPr/>
                </a:tc>
                <a:tc>
                  <a:txBody>
                    <a:bodyPr/>
                    <a:lstStyle/>
                    <a:p>
                      <a:pPr lvl="0" algn="l">
                        <a:spcBef>
                          <a:spcPct val="100000"/>
                        </a:spcBef>
                      </a:pPr>
                      <a:r>
                        <a:rPr lang="es-ES" sz="2000">
                          <a:solidFill>
                            <a:srgbClr val="000066"/>
                          </a:solidFill>
                          <a:latin typeface="Arial"/>
                          <a:ea typeface="+mn-ea"/>
                          <a:cs typeface="Arial"/>
                          <a:sym typeface="Arial"/>
                        </a:rPr>
                        <a:t>Salud y medico</a:t>
                      </a:r>
                      <a:endParaRPr lang="en-US" sz="1400">
                        <a:solidFill>
                          <a:srgbClr val="000066"/>
                        </a:solidFill>
                      </a:endParaRPr>
                    </a:p>
                  </a:txBody>
                  <a:tcPr/>
                </a:tc>
                <a:extLst>
                  <a:ext uri="{0D108BD9-81ED-4DB2-BD59-A6C34878D82A}">
                    <a16:rowId xmlns:a16="http://schemas.microsoft.com/office/drawing/2014/main" val="10000"/>
                  </a:ext>
                </a:extLst>
              </a:tr>
              <a:tr h="370840">
                <a:tc>
                  <a:txBody>
                    <a:bodyPr/>
                    <a:lstStyle/>
                    <a:p>
                      <a:pPr lvl="0" algn="l">
                        <a:spcBef>
                          <a:spcPct val="100000"/>
                        </a:spcBef>
                      </a:pPr>
                      <a:r>
                        <a:rPr lang="es-ES" sz="2000" dirty="0">
                          <a:solidFill>
                            <a:srgbClr val="000066"/>
                          </a:solidFill>
                          <a:latin typeface="Arial"/>
                          <a:ea typeface="+mn-ea"/>
                          <a:cs typeface="Arial"/>
                          <a:sym typeface="Arial"/>
                        </a:rPr>
                        <a:t>Individuos y familias</a:t>
                      </a:r>
                      <a:endParaRPr lang="en-US" sz="1400" dirty="0">
                        <a:solidFill>
                          <a:srgbClr val="000066"/>
                        </a:solidFill>
                      </a:endParaRPr>
                    </a:p>
                  </a:txBody>
                  <a:tcPr/>
                </a:tc>
                <a:tc>
                  <a:txBody>
                    <a:bodyPr/>
                    <a:lstStyle/>
                    <a:p>
                      <a:pPr lvl="0" algn="l">
                        <a:spcBef>
                          <a:spcPct val="100000"/>
                        </a:spcBef>
                      </a:pPr>
                      <a:r>
                        <a:rPr lang="en-US" sz="2000" dirty="0">
                          <a:solidFill>
                            <a:srgbClr val="000066"/>
                          </a:solidFill>
                          <a:latin typeface="Arial"/>
                          <a:ea typeface="+mn-ea"/>
                          <a:cs typeface="Arial"/>
                          <a:sym typeface="Arial"/>
                        </a:rPr>
                        <a:t>ONG</a:t>
                      </a:r>
                      <a:endParaRPr lang="en-US" sz="1400" dirty="0">
                        <a:solidFill>
                          <a:srgbClr val="000066"/>
                        </a:solidFill>
                      </a:endParaRPr>
                    </a:p>
                  </a:txBody>
                  <a:tcPr/>
                </a:tc>
                <a:extLst>
                  <a:ext uri="{0D108BD9-81ED-4DB2-BD59-A6C34878D82A}">
                    <a16:rowId xmlns:a16="http://schemas.microsoft.com/office/drawing/2014/main" val="10001"/>
                  </a:ext>
                </a:extLst>
              </a:tr>
              <a:tr h="370840">
                <a:tc>
                  <a:txBody>
                    <a:bodyPr/>
                    <a:lstStyle/>
                    <a:p>
                      <a:pPr lvl="0" algn="l">
                        <a:spcBef>
                          <a:spcPct val="100000"/>
                        </a:spcBef>
                      </a:pPr>
                      <a:r>
                        <a:rPr lang="en-US" sz="2000">
                          <a:solidFill>
                            <a:srgbClr val="000066"/>
                          </a:solidFill>
                          <a:latin typeface="Arial"/>
                          <a:ea typeface="+mn-ea"/>
                          <a:cs typeface="Arial"/>
                          <a:sym typeface="Arial"/>
                        </a:rPr>
                        <a:t>Organizaciones religiosas</a:t>
                      </a:r>
                      <a:endParaRPr lang="en-US" sz="1400">
                        <a:solidFill>
                          <a:srgbClr val="000066"/>
                        </a:solidFill>
                      </a:endParaRPr>
                    </a:p>
                  </a:txBody>
                  <a:tcPr/>
                </a:tc>
                <a:tc>
                  <a:txBody>
                    <a:bodyPr/>
                    <a:lstStyle/>
                    <a:p>
                      <a:pPr lvl="0" algn="l">
                        <a:spcBef>
                          <a:spcPct val="100000"/>
                        </a:spcBef>
                      </a:pPr>
                      <a:r>
                        <a:rPr lang="en-US" sz="2000">
                          <a:solidFill>
                            <a:srgbClr val="000066"/>
                          </a:solidFill>
                          <a:latin typeface="Arial"/>
                          <a:ea typeface="+mn-ea"/>
                          <a:cs typeface="Arial"/>
                          <a:sym typeface="Arial"/>
                        </a:rPr>
                        <a:t>Asociaciones de vecinos</a:t>
                      </a:r>
                      <a:endParaRPr lang="en-US" sz="1400">
                        <a:solidFill>
                          <a:srgbClr val="000066"/>
                        </a:solidFill>
                      </a:endParaRPr>
                    </a:p>
                  </a:txBody>
                  <a:tcPr/>
                </a:tc>
                <a:extLst>
                  <a:ext uri="{0D108BD9-81ED-4DB2-BD59-A6C34878D82A}">
                    <a16:rowId xmlns:a16="http://schemas.microsoft.com/office/drawing/2014/main" val="10002"/>
                  </a:ext>
                </a:extLst>
              </a:tr>
              <a:tr h="370840">
                <a:tc>
                  <a:txBody>
                    <a:bodyPr/>
                    <a:lstStyle/>
                    <a:p>
                      <a:pPr lvl="0" algn="l">
                        <a:spcBef>
                          <a:spcPct val="100000"/>
                        </a:spcBef>
                      </a:pPr>
                      <a:r>
                        <a:rPr lang="en-US" sz="2000">
                          <a:solidFill>
                            <a:srgbClr val="000066"/>
                          </a:solidFill>
                          <a:latin typeface="Arial"/>
                          <a:ea typeface="+mn-ea"/>
                          <a:cs typeface="Arial"/>
                          <a:sym typeface="Arial"/>
                        </a:rPr>
                        <a:t>Grupos de defensa</a:t>
                      </a:r>
                      <a:endParaRPr lang="en-US" sz="1400">
                        <a:solidFill>
                          <a:srgbClr val="000066"/>
                        </a:solidFill>
                      </a:endParaRPr>
                    </a:p>
                  </a:txBody>
                  <a:tcPr/>
                </a:tc>
                <a:tc>
                  <a:txBody>
                    <a:bodyPr/>
                    <a:lstStyle/>
                    <a:p>
                      <a:pPr lvl="0" algn="l">
                        <a:spcBef>
                          <a:spcPct val="100000"/>
                        </a:spcBef>
                      </a:pPr>
                      <a:r>
                        <a:rPr lang="en-US" sz="2000">
                          <a:solidFill>
                            <a:srgbClr val="000066"/>
                          </a:solidFill>
                          <a:latin typeface="Arial"/>
                          <a:ea typeface="+mn-ea"/>
                          <a:cs typeface="Arial"/>
                          <a:sym typeface="Arial"/>
                        </a:rPr>
                        <a:t>Academia</a:t>
                      </a:r>
                      <a:endParaRPr lang="en-US" sz="1400">
                        <a:solidFill>
                          <a:srgbClr val="000066"/>
                        </a:solidFill>
                      </a:endParaRPr>
                    </a:p>
                  </a:txBody>
                  <a:tcPr/>
                </a:tc>
                <a:extLst>
                  <a:ext uri="{0D108BD9-81ED-4DB2-BD59-A6C34878D82A}">
                    <a16:rowId xmlns:a16="http://schemas.microsoft.com/office/drawing/2014/main" val="10003"/>
                  </a:ext>
                </a:extLst>
              </a:tr>
              <a:tr h="370840">
                <a:tc>
                  <a:txBody>
                    <a:bodyPr/>
                    <a:lstStyle/>
                    <a:p>
                      <a:pPr lvl="0" algn="l">
                        <a:spcBef>
                          <a:spcPct val="100000"/>
                        </a:spcBef>
                      </a:pPr>
                      <a:r>
                        <a:rPr lang="es-ES" sz="2000">
                          <a:solidFill>
                            <a:srgbClr val="000066"/>
                          </a:solidFill>
                          <a:latin typeface="Arial"/>
                          <a:ea typeface="+mn-ea"/>
                          <a:cs typeface="Arial"/>
                          <a:sym typeface="Arial"/>
                        </a:rPr>
                        <a:t>Asociaciones de grupos sociales y comunitarios</a:t>
                      </a:r>
                      <a:endParaRPr lang="en-US" sz="1400">
                        <a:solidFill>
                          <a:srgbClr val="000066"/>
                        </a:solidFill>
                      </a:endParaRPr>
                    </a:p>
                  </a:txBody>
                  <a:tcPr/>
                </a:tc>
                <a:tc>
                  <a:txBody>
                    <a:bodyPr/>
                    <a:lstStyle/>
                    <a:p>
                      <a:pPr algn="l"/>
                      <a:endParaRPr lang="en-US" sz="1400" dirty="0">
                        <a:solidFill>
                          <a:srgbClr val="000066"/>
                        </a:solidFill>
                      </a:endParaRPr>
                    </a:p>
                  </a:txBody>
                  <a:tcPr/>
                </a:tc>
                <a:extLst>
                  <a:ext uri="{0D108BD9-81ED-4DB2-BD59-A6C34878D82A}">
                    <a16:rowId xmlns:a16="http://schemas.microsoft.com/office/drawing/2014/main" val="10004"/>
                  </a:ext>
                </a:extLst>
              </a:tr>
            </a:tbl>
          </a:graphicData>
        </a:graphic>
      </p:graphicFrame>
      <p:sp>
        <p:nvSpPr>
          <p:cNvPr id="8" name="Slide Number Placeholder 7">
            <a:extLst>
              <a:ext uri="{FF2B5EF4-FFF2-40B4-BE49-F238E27FC236}">
                <a16:creationId xmlns:a16="http://schemas.microsoft.com/office/drawing/2014/main" id="{06AA14BA-0451-4F9B-96C7-6D315960CD02}"/>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3</a:t>
            </a:fld>
            <a:endParaRPr lang="en-US"/>
          </a:p>
        </p:txBody>
      </p:sp>
    </p:spTree>
    <p:extLst>
      <p:ext uri="{BB962C8B-B14F-4D97-AF65-F5344CB8AC3E}">
        <p14:creationId xmlns:p14="http://schemas.microsoft.com/office/powerpoint/2010/main" val="2630439790"/>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Ejemplo de participación comunitaria</a:t>
            </a:r>
          </a:p>
        </p:txBody>
      </p:sp>
      <p:sp>
        <p:nvSpPr>
          <p:cNvPr id="9" name="Slide Number Placeholder 8">
            <a:extLst>
              <a:ext uri="{FF2B5EF4-FFF2-40B4-BE49-F238E27FC236}">
                <a16:creationId xmlns:a16="http://schemas.microsoft.com/office/drawing/2014/main" id="{871D3539-FC65-42C1-BC30-E482B2440577}"/>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4</a:t>
            </a:fld>
            <a:endParaRPr lang="en-US"/>
          </a:p>
        </p:txBody>
      </p:sp>
      <p:sp>
        <p:nvSpPr>
          <p:cNvPr id="3" name="Content Placeholder 2">
            <a:extLst>
              <a:ext uri="{FF2B5EF4-FFF2-40B4-BE49-F238E27FC236}">
                <a16:creationId xmlns:a16="http://schemas.microsoft.com/office/drawing/2014/main" id="{E8BC279C-2AFC-4B45-B9FC-DA903B4778E5}"/>
              </a:ext>
            </a:extLst>
          </p:cNvPr>
          <p:cNvSpPr>
            <a:spLocks noGrp="1"/>
          </p:cNvSpPr>
          <p:nvPr>
            <p:ph sz="quarter" idx="13"/>
          </p:nvPr>
        </p:nvSpPr>
        <p:spPr/>
        <p:txBody>
          <a:bodyPr>
            <a:normAutofit fontScale="55000" lnSpcReduction="20000"/>
          </a:bodyPr>
          <a:lstStyle/>
          <a:p>
            <a:pPr fontAlgn="auto">
              <a:spcBef>
                <a:spcPct val="100000"/>
              </a:spcBef>
              <a:spcAft>
                <a:spcPts val="0"/>
              </a:spcAft>
              <a:buSzPct val="99000"/>
              <a:tabLst/>
            </a:pPr>
            <a:r>
              <a:rPr lang="es-ES" kern="1200">
                <a:sym typeface="Arial"/>
              </a:rPr>
              <a:t>Un Grupo Asesor Principal (CAG, por sus siglas en inglés) está formado por personas con discapacidades cruzadas que asesoran a los manejadores de emergencias sobre la accesibilidad. Durante una respuesta a un desastre en 2015 en un territorio de los Estados Unidos, No hubo un CAG preexistente. Los respondedores tenían que aprender qué lenguajes de señas se usaban; cuántos intérpretes de lenguaje de señas había en el territorio; si existía la vida en congregación; qué entidades locales de apoyo, servicio y defensa existían; si existían ayudas auxiliares en el territorio; y qué dispositivos y equipos estaban presentes.</a:t>
            </a:r>
          </a:p>
          <a:p>
            <a:pPr fontAlgn="auto">
              <a:spcBef>
                <a:spcPct val="100000"/>
              </a:spcBef>
              <a:spcAft>
                <a:spcPts val="0"/>
              </a:spcAft>
              <a:buSzPct val="99000"/>
              <a:tabLst/>
            </a:pPr>
            <a:r>
              <a:rPr lang="es-ES" kern="1200">
                <a:sym typeface="Arial"/>
              </a:rPr>
              <a:t>A medida que se desarrollaban los eventos durante la respuesta al desastre, había rumores que debían verificarse con respecto a las personas con discapacidades que carecían de servicios y no estaban seguras. Se verificaron los rumores y se trasladó a las personas a refugios temporales apropiados. Los miembros del CAG ahora sirven en el EOC para ayudar a facilitar información y desarrollar cursos de acción para satisfacer las necesidades de los ciudadanos con discapacidades y las de las personas mayores.</a:t>
            </a:r>
            <a:endParaRPr lang="en-US"/>
          </a:p>
        </p:txBody>
      </p:sp>
      <p:pic>
        <p:nvPicPr>
          <p:cNvPr id="8" name="Content Placeholder 7" descr="Un intérprete de lenguaje de señas.">
            <a:extLst>
              <a:ext uri="{FF2B5EF4-FFF2-40B4-BE49-F238E27FC236}">
                <a16:creationId xmlns:a16="http://schemas.microsoft.com/office/drawing/2014/main" id="{EBEF78D5-4E72-4DF6-A72D-B1CB46B01AA8}"/>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86550" y="2338387"/>
            <a:ext cx="1714500" cy="2181225"/>
          </a:xfrm>
          <a:prstGeom prst="rect">
            <a:avLst/>
          </a:prstGeom>
        </p:spPr>
      </p:pic>
    </p:spTree>
    <p:extLst>
      <p:ext uri="{BB962C8B-B14F-4D97-AF65-F5344CB8AC3E}">
        <p14:creationId xmlns:p14="http://schemas.microsoft.com/office/powerpoint/2010/main" val="689733977"/>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Sector privado </a:t>
            </a:r>
          </a:p>
        </p:txBody>
      </p:sp>
      <p:sp>
        <p:nvSpPr>
          <p:cNvPr id="3" name="Content Placeholder 2">
            <a:extLst>
              <a:ext uri="{FF2B5EF4-FFF2-40B4-BE49-F238E27FC236}">
                <a16:creationId xmlns:a16="http://schemas.microsoft.com/office/drawing/2014/main" id="{A9A6C462-4358-4990-BBD3-A1A53597738B}"/>
              </a:ext>
            </a:extLst>
          </p:cNvPr>
          <p:cNvSpPr>
            <a:spLocks noGrp="1"/>
          </p:cNvSpPr>
          <p:nvPr>
            <p:ph sz="quarter" idx="13"/>
          </p:nvPr>
        </p:nvSpPr>
        <p:spPr/>
        <p:txBody>
          <a:bodyPr>
            <a:normAutofit fontScale="47500" lnSpcReduction="20000"/>
          </a:bodyPr>
          <a:lstStyle/>
          <a:p>
            <a:pPr fontAlgn="auto">
              <a:spcBef>
                <a:spcPct val="100000"/>
              </a:spcBef>
              <a:spcAft>
                <a:spcPts val="0"/>
              </a:spcAft>
              <a:buSzPct val="99000"/>
              <a:tabLst/>
            </a:pPr>
            <a:r>
              <a:rPr lang="es-ES" kern="1200">
                <a:sym typeface="Arial"/>
              </a:rPr>
              <a:t>Las organizaciones del sector privado participan en la respuesta a incidentes a través de su propia respuesta interna y acciones de continuidad, los productos que proporcionan, sus asociaciones con cada nivel de gobierno y sus roles dentro de la cadena de suministro. Los elementos del sector privado suelen ser los proveedores de servicios escenciales de la comunidad y tienen un interés clave en la estabilización y restauración de sus propias operaciones y las de otros sistemas de infraestructura.</a:t>
            </a:r>
          </a:p>
          <a:p>
            <a:pPr fontAlgn="auto">
              <a:spcBef>
                <a:spcPct val="100000"/>
              </a:spcBef>
              <a:spcAft>
                <a:spcPts val="0"/>
              </a:spcAft>
              <a:buSzPct val="99000"/>
              <a:tabLst/>
            </a:pPr>
            <a:r>
              <a:rPr lang="es-ES" kern="1200">
                <a:sym typeface="Arial"/>
              </a:rPr>
              <a:t>El sector privado, compuesto por pequeñas, medianas y grandes empresas, abarca desde la infraestructura de importancia nacional hasta las empresas de propiedad y operación locales que, aunque pequeñas, son elementos básicos de la comunidad. El sector privado incluye el comercio; cuidado de la salud; instituciones privadas, culturales y educativas; e industria, así como asociaciones públicas / privadas que se han establecido específicamente para fines de manejo de emergencias.</a:t>
            </a:r>
          </a:p>
          <a:p>
            <a:pPr fontAlgn="auto">
              <a:spcBef>
                <a:spcPct val="100000"/>
              </a:spcBef>
              <a:spcAft>
                <a:spcPts val="0"/>
              </a:spcAft>
              <a:buSzPct val="99000"/>
              <a:tabLst/>
            </a:pPr>
            <a:r>
              <a:rPr lang="es-ES" kern="1200">
                <a:sym typeface="Arial"/>
              </a:rPr>
              <a:t>Para obtener información adicional, consulte la página 26 del Marco de Respuesta Nacional.</a:t>
            </a:r>
            <a:endParaRPr lang="en-US"/>
          </a:p>
        </p:txBody>
      </p:sp>
      <p:pic>
        <p:nvPicPr>
          <p:cNvPr id="8" name="Content Placeholder 7" descr="Trabajadores de reparación de servicios públicos que despliegan el cable desde un carrete grande montado en un camión.">
            <a:extLst>
              <a:ext uri="{FF2B5EF4-FFF2-40B4-BE49-F238E27FC236}">
                <a16:creationId xmlns:a16="http://schemas.microsoft.com/office/drawing/2014/main" id="{51D3390A-1575-45BF-A56F-C97BD5D4089A}"/>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2984500" y="3540919"/>
            <a:ext cx="3175000" cy="2095500"/>
          </a:xfrm>
          <a:prstGeom prst="rect">
            <a:avLst/>
          </a:prstGeom>
        </p:spPr>
      </p:pic>
      <p:sp>
        <p:nvSpPr>
          <p:cNvPr id="9" name="Slide Number Placeholder 8">
            <a:extLst>
              <a:ext uri="{FF2B5EF4-FFF2-40B4-BE49-F238E27FC236}">
                <a16:creationId xmlns:a16="http://schemas.microsoft.com/office/drawing/2014/main" id="{38C149F2-08FF-420B-9C48-25B262326BB5}"/>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5</a:t>
            </a:fld>
            <a:endParaRPr lang="en-US"/>
          </a:p>
        </p:txBody>
      </p:sp>
    </p:spTree>
    <p:extLst>
      <p:ext uri="{BB962C8B-B14F-4D97-AF65-F5344CB8AC3E}">
        <p14:creationId xmlns:p14="http://schemas.microsoft.com/office/powerpoint/2010/main" val="3872750184"/>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Individuos, familias y hogares</a:t>
            </a:r>
          </a:p>
        </p:txBody>
      </p:sp>
      <p:sp>
        <p:nvSpPr>
          <p:cNvPr id="9" name="Slide Number Placeholder 8">
            <a:extLst>
              <a:ext uri="{FF2B5EF4-FFF2-40B4-BE49-F238E27FC236}">
                <a16:creationId xmlns:a16="http://schemas.microsoft.com/office/drawing/2014/main" id="{1898E41C-9D99-4898-B20E-6EAAAD25885C}"/>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6</a:t>
            </a:fld>
            <a:endParaRPr lang="en-US"/>
          </a:p>
        </p:txBody>
      </p:sp>
      <p:sp>
        <p:nvSpPr>
          <p:cNvPr id="3" name="Content Placeholder 2">
            <a:extLst>
              <a:ext uri="{FF2B5EF4-FFF2-40B4-BE49-F238E27FC236}">
                <a16:creationId xmlns:a16="http://schemas.microsoft.com/office/drawing/2014/main" id="{E38633E2-EEBB-4093-81FF-A1379E42787A}"/>
              </a:ext>
            </a:extLst>
          </p:cNvPr>
          <p:cNvSpPr>
            <a:spLocks noGrp="1"/>
          </p:cNvSpPr>
          <p:nvPr>
            <p:ph sz="quarter" idx="13"/>
          </p:nvPr>
        </p:nvSpPr>
        <p:spPr/>
        <p:txBody>
          <a:bodyPr>
            <a:normAutofit fontScale="62500" lnSpcReduction="20000"/>
          </a:bodyPr>
          <a:lstStyle/>
          <a:p>
            <a:pPr fontAlgn="auto">
              <a:spcBef>
                <a:spcPct val="100000"/>
              </a:spcBef>
              <a:spcAft>
                <a:spcPts val="0"/>
              </a:spcAft>
              <a:buSzPct val="99000"/>
              <a:tabLst/>
            </a:pPr>
            <a:r>
              <a:rPr lang="es-ES" kern="1200">
                <a:sym typeface="Arial"/>
              </a:rPr>
              <a:t>Las personas, las familias y los hogares desempeñan un papel importante en la preparación y respuesta ante emergencias. Puede contribuir al:</a:t>
            </a:r>
          </a:p>
          <a:p>
            <a:pPr marL="381000" lvl="1" indent="-381000" fontAlgn="auto">
              <a:spcBef>
                <a:spcPct val="100000"/>
              </a:spcBef>
              <a:spcAft>
                <a:spcPts val="0"/>
              </a:spcAft>
              <a:buSzPct val="99000"/>
              <a:buFont typeface="Arial"/>
              <a:buChar char="•"/>
              <a:tabLst/>
            </a:pPr>
            <a:r>
              <a:rPr lang="es-ES" kern="1200">
                <a:ea typeface="+mn-ea"/>
                <a:sym typeface="Arial"/>
              </a:rPr>
              <a:t>Reducir los peligros dentro y alrededor de su hogar</a:t>
            </a:r>
          </a:p>
          <a:p>
            <a:pPr marL="381000" lvl="1" indent="-381000" fontAlgn="auto">
              <a:spcBef>
                <a:spcPct val="100000"/>
              </a:spcBef>
              <a:spcAft>
                <a:spcPts val="0"/>
              </a:spcAft>
              <a:buSzPct val="99000"/>
              <a:buFont typeface="Arial"/>
              <a:buChar char="•"/>
              <a:tabLst/>
            </a:pPr>
            <a:r>
              <a:rPr lang="es-ES" kern="1200">
                <a:ea typeface="+mn-ea"/>
                <a:sym typeface="Arial"/>
              </a:rPr>
              <a:t>Preparar un kit de suministros de emergencia y un plan de emergencia del hogar</a:t>
            </a:r>
          </a:p>
          <a:p>
            <a:pPr marL="381000" lvl="1" indent="-381000" fontAlgn="auto">
              <a:spcBef>
                <a:spcPct val="100000"/>
              </a:spcBef>
              <a:spcAft>
                <a:spcPts val="0"/>
              </a:spcAft>
              <a:buSzPct val="99000"/>
              <a:buFont typeface="Arial"/>
              <a:buChar char="•"/>
              <a:tabLst/>
            </a:pPr>
            <a:r>
              <a:rPr lang="es-ES" kern="1200">
                <a:ea typeface="+mn-ea"/>
                <a:sym typeface="Arial"/>
              </a:rPr>
              <a:t>Supervisar cuidadosamente las comunicaciones de emergencia</a:t>
            </a:r>
          </a:p>
          <a:p>
            <a:pPr marL="381000" lvl="1" indent="-381000" fontAlgn="auto">
              <a:spcBef>
                <a:spcPct val="100000"/>
              </a:spcBef>
              <a:spcAft>
                <a:spcPts val="0"/>
              </a:spcAft>
              <a:buSzPct val="99000"/>
              <a:buFont typeface="Arial"/>
              <a:buChar char="•"/>
              <a:tabLst/>
            </a:pPr>
            <a:r>
              <a:rPr lang="es-ES" kern="1200">
                <a:ea typeface="+mn-ea"/>
                <a:sym typeface="Arial"/>
              </a:rPr>
              <a:t>Voluntariado con una organización establecida</a:t>
            </a:r>
          </a:p>
          <a:p>
            <a:pPr marL="381000" lvl="1" indent="-381000" fontAlgn="auto">
              <a:spcBef>
                <a:spcPct val="100000"/>
              </a:spcBef>
              <a:spcAft>
                <a:spcPts val="0"/>
              </a:spcAft>
              <a:buSzPct val="99000"/>
              <a:buFont typeface="Arial"/>
              <a:buChar char="•"/>
              <a:tabLst/>
            </a:pPr>
            <a:r>
              <a:rPr lang="es-ES" kern="1200">
                <a:ea typeface="+mn-ea"/>
                <a:sym typeface="Arial"/>
              </a:rPr>
              <a:t>Inscribirse en cursos de capacitación en respuesta a emergencias</a:t>
            </a:r>
            <a:endParaRPr lang="en-US"/>
          </a:p>
        </p:txBody>
      </p:sp>
      <p:pic>
        <p:nvPicPr>
          <p:cNvPr id="8" name="Content Placeholder 7" descr="Sesión de capacitación del Equipo Comunitario de Respuesta a Emergencias (CERT)">
            <a:extLst>
              <a:ext uri="{FF2B5EF4-FFF2-40B4-BE49-F238E27FC236}">
                <a16:creationId xmlns:a16="http://schemas.microsoft.com/office/drawing/2014/main" id="{5A7EAF72-3DBC-468A-BDD4-AD5FE5A519A7}"/>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77000" y="2063750"/>
            <a:ext cx="2133600" cy="2730500"/>
          </a:xfrm>
          <a:prstGeom prst="rect">
            <a:avLst/>
          </a:prstGeom>
        </p:spPr>
      </p:pic>
    </p:spTree>
    <p:extLst>
      <p:ext uri="{BB962C8B-B14F-4D97-AF65-F5344CB8AC3E}">
        <p14:creationId xmlns:p14="http://schemas.microsoft.com/office/powerpoint/2010/main" val="2120299419"/>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Organizaciones no gubernamentales (ONG)</a:t>
            </a:r>
          </a:p>
        </p:txBody>
      </p:sp>
      <p:sp>
        <p:nvSpPr>
          <p:cNvPr id="9" name="Slide Number Placeholder 8">
            <a:extLst>
              <a:ext uri="{FF2B5EF4-FFF2-40B4-BE49-F238E27FC236}">
                <a16:creationId xmlns:a16="http://schemas.microsoft.com/office/drawing/2014/main" id="{FF989CCE-5020-455A-884E-4D0ECABD9D2F}"/>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7</a:t>
            </a:fld>
            <a:endParaRPr lang="en-US"/>
          </a:p>
        </p:txBody>
      </p:sp>
      <p:sp>
        <p:nvSpPr>
          <p:cNvPr id="3" name="Content Placeholder 2">
            <a:extLst>
              <a:ext uri="{FF2B5EF4-FFF2-40B4-BE49-F238E27FC236}">
                <a16:creationId xmlns:a16="http://schemas.microsoft.com/office/drawing/2014/main" id="{14EF5F6B-B10E-4952-9771-654A72E056CB}"/>
              </a:ext>
            </a:extLst>
          </p:cNvPr>
          <p:cNvSpPr>
            <a:spLocks noGrp="1"/>
          </p:cNvSpPr>
          <p:nvPr>
            <p:ph sz="quarter" idx="13"/>
          </p:nvPr>
        </p:nvSpPr>
        <p:spPr/>
        <p:txBody>
          <a:bodyPr>
            <a:normAutofit fontScale="47500" lnSpcReduction="20000"/>
          </a:bodyPr>
          <a:lstStyle/>
          <a:p>
            <a:pPr fontAlgn="auto">
              <a:spcBef>
                <a:spcPct val="100000"/>
              </a:spcBef>
              <a:spcAft>
                <a:spcPts val="0"/>
              </a:spcAft>
              <a:buSzPct val="99000"/>
              <a:tabLst/>
            </a:pPr>
            <a:r>
              <a:rPr lang="es-ES" kern="1200">
                <a:sym typeface="Arial"/>
              </a:rPr>
              <a:t>Las ONG desempeñan papeles vitales a nivel local, estatal, tribal, territorial, de área insular y federal en la prestación de servicios importantes, incluidos los asociados con las capacidades básicas de respuesta:</a:t>
            </a:r>
          </a:p>
          <a:p>
            <a:pPr marL="381000" lvl="1" indent="-381000" fontAlgn="auto">
              <a:spcBef>
                <a:spcPct val="100000"/>
              </a:spcBef>
              <a:spcAft>
                <a:spcPts val="0"/>
              </a:spcAft>
              <a:buSzPct val="99000"/>
              <a:buFont typeface="Arial"/>
              <a:buChar char="•"/>
              <a:tabLst/>
            </a:pPr>
            <a:r>
              <a:rPr lang="es-ES" kern="1200">
                <a:ea typeface="+mn-ea"/>
                <a:sym typeface="Arial"/>
              </a:rPr>
              <a:t>Identificar las ubicaciones de los refugios, garantizar el acceso a esas instalaciones y comunicar sus ubicaciones a toda la comunidad;</a:t>
            </a:r>
          </a:p>
          <a:p>
            <a:pPr marL="381000" lvl="1" indent="-381000" fontAlgn="auto">
              <a:spcBef>
                <a:spcPct val="100000"/>
              </a:spcBef>
              <a:spcAft>
                <a:spcPts val="0"/>
              </a:spcAft>
              <a:buSzPct val="99000"/>
              <a:buFont typeface="Arial"/>
              <a:buChar char="•"/>
              <a:tabLst/>
            </a:pPr>
            <a:r>
              <a:rPr lang="es-ES" kern="1200">
                <a:ea typeface="+mn-ea"/>
                <a:sym typeface="Arial"/>
              </a:rPr>
              <a:t>Proporcionar productos y servicios de emergencia, como agua, alimentos, refugio, asistencia para la reunificación familiar, ropa y suministros para la limpieza posterior a la emergencia;</a:t>
            </a:r>
          </a:p>
          <a:p>
            <a:pPr marL="381000" lvl="1" indent="-381000" fontAlgn="auto">
              <a:spcBef>
                <a:spcPct val="100000"/>
              </a:spcBef>
              <a:spcAft>
                <a:spcPts val="0"/>
              </a:spcAft>
              <a:buSzPct val="99000"/>
              <a:buFont typeface="Arial"/>
              <a:buChar char="•"/>
              <a:tabLst/>
            </a:pPr>
            <a:r>
              <a:rPr lang="es-ES" kern="1200">
                <a:ea typeface="+mn-ea"/>
                <a:sym typeface="Arial"/>
              </a:rPr>
              <a:t>Apoyar la evacuación, rescate, cuidado y albergue de animales desplazados por el incidente;</a:t>
            </a:r>
          </a:p>
          <a:p>
            <a:pPr marL="381000" lvl="1" indent="-381000" fontAlgn="auto">
              <a:spcBef>
                <a:spcPct val="100000"/>
              </a:spcBef>
              <a:spcAft>
                <a:spcPts val="0"/>
              </a:spcAft>
              <a:buSzPct val="99000"/>
              <a:buFont typeface="Arial"/>
              <a:buChar char="•"/>
              <a:tabLst/>
            </a:pPr>
            <a:r>
              <a:rPr lang="es-ES" kern="1200">
                <a:ea typeface="+mn-ea"/>
                <a:sym typeface="Arial"/>
              </a:rPr>
              <a:t>Apoyar los servicios de búsqueda y rescate, transporte y logística;</a:t>
            </a:r>
          </a:p>
          <a:p>
            <a:pPr marL="381000" lvl="1" indent="-381000" fontAlgn="auto">
              <a:spcBef>
                <a:spcPct val="100000"/>
              </a:spcBef>
              <a:spcAft>
                <a:spcPts val="0"/>
              </a:spcAft>
              <a:buSzPct val="99000"/>
              <a:buFont typeface="Arial"/>
              <a:buChar char="•"/>
              <a:tabLst/>
            </a:pPr>
            <a:r>
              <a:rPr lang="es-ES" kern="1200">
                <a:ea typeface="+mn-ea"/>
                <a:sym typeface="Arial"/>
              </a:rPr>
              <a:t>Identificar y apoyar los recursos de salud, médicos, de salud mental y de salud conductual de la comunidad afectada; y</a:t>
            </a:r>
          </a:p>
          <a:p>
            <a:pPr marL="381000" lvl="1" indent="-381000" fontAlgn="auto">
              <a:spcBef>
                <a:spcPct val="100000"/>
              </a:spcBef>
              <a:spcAft>
                <a:spcPts val="0"/>
              </a:spcAft>
              <a:buSzPct val="99000"/>
              <a:buFont typeface="Arial"/>
              <a:buChar char="•"/>
              <a:tabLst/>
            </a:pPr>
            <a:r>
              <a:rPr lang="es-ES" kern="1200">
                <a:ea typeface="+mn-ea"/>
                <a:sym typeface="Arial"/>
              </a:rPr>
              <a:t>Apoyar a los sobrevivientes de desastres, identificar las necesidades no satisfechas y desarrollar planes de recuperación individuales.</a:t>
            </a:r>
            <a:endParaRPr lang="en-US"/>
          </a:p>
        </p:txBody>
      </p:sp>
      <p:pic>
        <p:nvPicPr>
          <p:cNvPr id="8" name="Content Placeholder 7" descr="Un grupo de personas se sienta alrededor de una mesa para conversar.">
            <a:extLst>
              <a:ext uri="{FF2B5EF4-FFF2-40B4-BE49-F238E27FC236}">
                <a16:creationId xmlns:a16="http://schemas.microsoft.com/office/drawing/2014/main" id="{D14CE441-895B-4003-8D92-FF2BD414464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00800" y="2674620"/>
            <a:ext cx="2286000" cy="1508760"/>
          </a:xfrm>
          <a:prstGeom prst="rect">
            <a:avLst/>
          </a:prstGeom>
        </p:spPr>
      </p:pic>
    </p:spTree>
    <p:extLst>
      <p:ext uri="{BB962C8B-B14F-4D97-AF65-F5344CB8AC3E}">
        <p14:creationId xmlns:p14="http://schemas.microsoft.com/office/powerpoint/2010/main" val="2114641696"/>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Organizaciones no gubernamentales (ONG), (continuación)</a:t>
            </a:r>
            <a:endParaRPr lang="en-US"/>
          </a:p>
        </p:txBody>
      </p:sp>
      <p:sp>
        <p:nvSpPr>
          <p:cNvPr id="9" name="Slide Number Placeholder 8">
            <a:extLst>
              <a:ext uri="{FF2B5EF4-FFF2-40B4-BE49-F238E27FC236}">
                <a16:creationId xmlns:a16="http://schemas.microsoft.com/office/drawing/2014/main" id="{DD13BE86-755A-4CAD-B66F-678D9FB7A3F5}"/>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8</a:t>
            </a:fld>
            <a:endParaRPr lang="en-US"/>
          </a:p>
        </p:txBody>
      </p:sp>
      <p:sp>
        <p:nvSpPr>
          <p:cNvPr id="3" name="Content Placeholder 2">
            <a:extLst>
              <a:ext uri="{FF2B5EF4-FFF2-40B4-BE49-F238E27FC236}">
                <a16:creationId xmlns:a16="http://schemas.microsoft.com/office/drawing/2014/main" id="{1E5B85C7-A77B-4BD9-9298-D589A5A81C27}"/>
              </a:ext>
            </a:extLst>
          </p:cNvPr>
          <p:cNvSpPr>
            <a:spLocks noGrp="1"/>
          </p:cNvSpPr>
          <p:nvPr>
            <p:ph sz="quarter" idx="13"/>
          </p:nvPr>
        </p:nvSpPr>
        <p:spPr/>
        <p:txBody>
          <a:bodyPr>
            <a:normAutofit fontScale="47500" lnSpcReduction="20000"/>
          </a:bodyPr>
          <a:lstStyle/>
          <a:p>
            <a:pPr fontAlgn="auto">
              <a:spcBef>
                <a:spcPct val="100000"/>
              </a:spcBef>
              <a:spcAft>
                <a:spcPts val="0"/>
              </a:spcAft>
              <a:buSzPct val="99000"/>
              <a:tabLst/>
            </a:pPr>
            <a:r>
              <a:rPr lang="es-ES" kern="1200">
                <a:sym typeface="Arial"/>
              </a:rPr>
              <a:t>Algunas ONG están designadas oficialmente como elementos de apoyo a las capacidades de respuesta nacionales:</a:t>
            </a:r>
          </a:p>
          <a:p>
            <a:pPr marL="381000" lvl="1" indent="-381000" fontAlgn="auto">
              <a:spcBef>
                <a:spcPct val="100000"/>
              </a:spcBef>
              <a:spcAft>
                <a:spcPts val="0"/>
              </a:spcAft>
              <a:buSzPct val="99000"/>
              <a:buFont typeface="Arial"/>
              <a:buChar char="•"/>
              <a:tabLst/>
            </a:pPr>
            <a:r>
              <a:rPr lang="es-ES" b="1" kern="1200">
                <a:ea typeface="+mn-ea"/>
                <a:sym typeface="Arial"/>
              </a:rPr>
              <a:t>Cruz Roja Americana</a:t>
            </a:r>
            <a:r>
              <a:rPr lang="es-ES" kern="1200">
                <a:ea typeface="+mn-ea"/>
                <a:sym typeface="Arial"/>
              </a:rPr>
              <a:t> está autorizada por el Congreso para brindar ayuda a los sobrevivientes de desastres y ayudar a las personas a prevenir, prepararse y responder a emergencias.</a:t>
            </a:r>
          </a:p>
          <a:p>
            <a:pPr marL="381000" lvl="1" indent="-381000" fontAlgn="auto">
              <a:spcBef>
                <a:spcPct val="100000"/>
              </a:spcBef>
              <a:spcAft>
                <a:spcPts val="0"/>
              </a:spcAft>
              <a:buSzPct val="99000"/>
              <a:buFont typeface="Arial"/>
              <a:buChar char="•"/>
              <a:tabLst/>
            </a:pPr>
            <a:r>
              <a:rPr lang="es-ES" b="1" kern="1200">
                <a:ea typeface="+mn-ea"/>
                <a:sym typeface="Arial"/>
              </a:rPr>
              <a:t>Organizaciones Voluntarias Nacionales Activas en Desastres (VOAD Nacional)</a:t>
            </a:r>
            <a:r>
              <a:rPr lang="es-ES" kern="1200">
                <a:ea typeface="+mn-ea"/>
                <a:sym typeface="Arial"/>
              </a:rPr>
              <a:t> es una asociación de organizaciones que mitiga y alivia el impacto de los desastres; proporciona un foro que promueve la cooperación, la comunicación, la coordinación y la colaboración; y fomenta una prestación de servicios más eficaz a las comunidades afectadas por un desastre. National VOAD es un consorcio de más de 70 organizaciones nacionales y 56 equivalentes territoriales y estatales. </a:t>
            </a:r>
          </a:p>
          <a:p>
            <a:pPr marL="381000" lvl="1" indent="-381000" fontAlgn="auto">
              <a:spcBef>
                <a:spcPct val="100000"/>
              </a:spcBef>
              <a:spcAft>
                <a:spcPts val="0"/>
              </a:spcAft>
              <a:buSzPct val="99000"/>
              <a:buFont typeface="Arial"/>
              <a:buChar char="•"/>
              <a:tabLst/>
            </a:pPr>
            <a:r>
              <a:rPr lang="es-ES" b="1" kern="1200">
                <a:ea typeface="+mn-ea"/>
                <a:sym typeface="Arial"/>
              </a:rPr>
              <a:t>Centro Nacional para Niños Desaparecidos y Explotados (NCMEC):</a:t>
            </a:r>
            <a:r>
              <a:rPr lang="es-ES" kern="1200">
                <a:ea typeface="+mn-ea"/>
                <a:sym typeface="Arial"/>
              </a:rPr>
              <a:t> Dentro del NCMEC, el Centro Nacional de Emergencia para la Localización de Niños (NECLC) facilita la identificación rápida de los niños y su reunificación con sus familias.</a:t>
            </a:r>
          </a:p>
          <a:p>
            <a:pPr fontAlgn="auto">
              <a:spcBef>
                <a:spcPct val="100000"/>
              </a:spcBef>
              <a:spcAft>
                <a:spcPts val="0"/>
              </a:spcAft>
              <a:buSzPct val="99000"/>
              <a:tabLst/>
            </a:pPr>
            <a:r>
              <a:rPr lang="es-ES" kern="1200">
                <a:sym typeface="Arial"/>
              </a:rPr>
              <a:t> </a:t>
            </a:r>
          </a:p>
          <a:p>
            <a:pPr fontAlgn="auto">
              <a:spcBef>
                <a:spcPct val="100000"/>
              </a:spcBef>
              <a:spcAft>
                <a:spcPts val="0"/>
              </a:spcAft>
              <a:buSzPct val="99000"/>
              <a:tabLst/>
            </a:pPr>
            <a:r>
              <a:rPr lang="es-ES" kern="1200">
                <a:sym typeface="Arial"/>
              </a:rPr>
              <a:t>Visite </a:t>
            </a:r>
            <a:r>
              <a:rPr lang="es-ES" kern="1200">
                <a:sym typeface="Arial"/>
                <a:hlinkClick r:id="rId2">
                  <a:extLst>
                    <a:ext uri="{A12FA001-AC4F-418D-AE19-62706E023703}">
                      <ahyp:hlinkClr xmlns:ahyp="http://schemas.microsoft.com/office/drawing/2018/hyperlinkcolor" val="tx"/>
                    </a:ext>
                  </a:extLst>
                </a:hlinkClick>
              </a:rPr>
              <a:t>Volunteer and Donations Management Support Annex</a:t>
            </a:r>
            <a:r>
              <a:rPr lang="es-ES" kern="1200">
                <a:sym typeface="Arial"/>
              </a:rPr>
              <a:t> (https://www.fema.gov/media-library/assets/documents/32282) para obtener más información. </a:t>
            </a:r>
            <a:endParaRPr lang="en-US"/>
          </a:p>
        </p:txBody>
      </p:sp>
      <p:pic>
        <p:nvPicPr>
          <p:cNvPr id="8" name="Content Placeholder 7" descr="Trabajador de la cruz roja americana en un refugio">
            <a:extLst>
              <a:ext uri="{FF2B5EF4-FFF2-40B4-BE49-F238E27FC236}">
                <a16:creationId xmlns:a16="http://schemas.microsoft.com/office/drawing/2014/main" id="{B5E8D31B-6D3B-4F2A-BA36-C866E8C3162A}"/>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400800" y="1847088"/>
            <a:ext cx="2286000" cy="3163824"/>
          </a:xfrm>
          <a:prstGeom prst="rect">
            <a:avLst/>
          </a:prstGeom>
        </p:spPr>
      </p:pic>
    </p:spTree>
    <p:extLst>
      <p:ext uri="{BB962C8B-B14F-4D97-AF65-F5344CB8AC3E}">
        <p14:creationId xmlns:p14="http://schemas.microsoft.com/office/powerpoint/2010/main" val="2463074402"/>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Repaso de conocimientos 1</a:t>
            </a:r>
          </a:p>
        </p:txBody>
      </p:sp>
      <p:sp>
        <p:nvSpPr>
          <p:cNvPr id="3" name="Content Placeholder 2">
            <a:extLst>
              <a:ext uri="{FF2B5EF4-FFF2-40B4-BE49-F238E27FC236}">
                <a16:creationId xmlns:a16="http://schemas.microsoft.com/office/drawing/2014/main" id="{590DB392-BCD4-402C-873D-D6189ADFA3FA}"/>
              </a:ext>
            </a:extLst>
          </p:cNvPr>
          <p:cNvSpPr>
            <a:spLocks noGrp="1"/>
          </p:cNvSpPr>
          <p:nvPr>
            <p:ph idx="1"/>
          </p:nvPr>
        </p:nvSpPr>
        <p:spPr/>
        <p:txBody>
          <a:bodyPr/>
          <a:lstStyle/>
          <a:p>
            <a:pPr fontAlgn="auto">
              <a:spcBef>
                <a:spcPct val="100000"/>
              </a:spcBef>
              <a:spcAft>
                <a:spcPts val="0"/>
              </a:spcAft>
              <a:buSzPct val="99000"/>
              <a:tabLst/>
            </a:pPr>
            <a:r>
              <a:rPr lang="es-ES" kern="1200">
                <a:sym typeface="Arial"/>
              </a:rPr>
              <a:t>¿Cuál es el papel de las organizaciones del sector privado en la respuesta a incidentes y cuáles son algunos ejemplos de organizaciones del sector privado?</a:t>
            </a:r>
          </a:p>
          <a:p>
            <a:pPr fontAlgn="auto">
              <a:spcBef>
                <a:spcPct val="100000"/>
              </a:spcBef>
              <a:spcAft>
                <a:spcPts val="0"/>
              </a:spcAft>
              <a:buSzPct val="99000"/>
              <a:tabLst/>
            </a:pPr>
            <a:r>
              <a:rPr lang="es-ES" kern="1200">
                <a:sym typeface="Arial"/>
              </a:rPr>
              <a:t>Esté preparado para discutir su respuesta.</a:t>
            </a:r>
            <a:endParaRPr lang="en-US"/>
          </a:p>
        </p:txBody>
      </p:sp>
      <p:sp>
        <p:nvSpPr>
          <p:cNvPr id="6" name="Slide Number Placeholder 5">
            <a:extLst>
              <a:ext uri="{FF2B5EF4-FFF2-40B4-BE49-F238E27FC236}">
                <a16:creationId xmlns:a16="http://schemas.microsoft.com/office/drawing/2014/main" id="{0E6469AC-1D87-4591-A3EB-32F615F0822D}"/>
              </a:ext>
            </a:extLst>
          </p:cNvPr>
          <p:cNvSpPr>
            <a:spLocks noGrp="1"/>
          </p:cNvSpPr>
          <p:nvPr>
            <p:ph type="sldNum" sz="quarter" idx="12"/>
          </p:nvPr>
        </p:nvSpPr>
        <p:spPr/>
        <p:txBody>
          <a:bodyPr/>
          <a:lstStyle/>
          <a:p>
            <a:pPr>
              <a:spcBef>
                <a:spcPts val="100"/>
              </a:spcBef>
              <a:buSzPct val="99000"/>
            </a:pPr>
            <a:fld id="{6205B9A2-B06A-4435-BB02-2FB5A5568865}" type="slidenum">
              <a:rPr lang="en-US" smtClean="0"/>
              <a:pPr>
                <a:spcBef>
                  <a:spcPts val="100"/>
                </a:spcBef>
                <a:buSzPct val="99000"/>
              </a:pPr>
              <a:t>9</a:t>
            </a:fld>
            <a:endParaRPr lang="en-US"/>
          </a:p>
        </p:txBody>
      </p:sp>
    </p:spTree>
    <p:extLst>
      <p:ext uri="{BB962C8B-B14F-4D97-AF65-F5344CB8AC3E}">
        <p14:creationId xmlns:p14="http://schemas.microsoft.com/office/powerpoint/2010/main" val="3709458174"/>
      </p:ext>
    </p:extLst>
  </p:cSld>
  <p:clrMapOvr>
    <a:masterClrMapping/>
  </p:clrMapOvr>
  <p:transition>
    <p:wipe dir="r"/>
  </p:transition>
</p:sld>
</file>

<file path=ppt/theme/theme1.xml><?xml version="1.0" encoding="utf-8"?>
<a:theme xmlns:a="http://schemas.openxmlformats.org/drawingml/2006/main" name="EMI_PPT">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MI_PPT_V6.potx" id="{87FA236F-5E7C-4F8D-BD1E-D26C03F4BCD1}" vid="{D5C7932F-4394-40C8-ABE7-3049CD3103A1}"/>
    </a:ext>
  </a:extLst>
</a:theme>
</file>

<file path=docProps/app.xml><?xml version="1.0" encoding="utf-8"?>
<Properties xmlns="http://schemas.openxmlformats.org/officeDocument/2006/extended-properties" xmlns:vt="http://schemas.openxmlformats.org/officeDocument/2006/docPropsVTypes">
  <Template>EMI_PPT_V7</Template>
  <TotalTime>0</TotalTime>
  <Words>2370</Words>
  <Application>Microsoft Office PowerPoint</Application>
  <PresentationFormat>On-screen Show (4:3)</PresentationFormat>
  <Paragraphs>124</Paragraphs>
  <Slides>22</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Times New Roman</vt:lpstr>
      <vt:lpstr>Wingdings</vt:lpstr>
      <vt:lpstr>EMI_PPT</vt:lpstr>
      <vt:lpstr>Descripción general de la lección</vt:lpstr>
      <vt:lpstr>Asociaciones de respuesta</vt:lpstr>
      <vt:lpstr>Comunidades</vt:lpstr>
      <vt:lpstr>Ejemplo de participación comunitaria</vt:lpstr>
      <vt:lpstr>Sector privado </vt:lpstr>
      <vt:lpstr>Individuos, familias y hogares</vt:lpstr>
      <vt:lpstr>Organizaciones no gubernamentales (ONG)</vt:lpstr>
      <vt:lpstr>Organizaciones no gubernamentales (ONG), (continuación)</vt:lpstr>
      <vt:lpstr>Repaso de conocimientos 1</vt:lpstr>
      <vt:lpstr>Repaso de conocimientos 2</vt:lpstr>
      <vt:lpstr>Gobierno local </vt:lpstr>
      <vt:lpstr>Gobiernos estatales, tribales, territoriales e insulares</vt:lpstr>
      <vt:lpstr>Gobiernos estatales</vt:lpstr>
      <vt:lpstr>Respuesta del estado: participantes clave</vt:lpstr>
      <vt:lpstr>Gobiernos tribales </vt:lpstr>
      <vt:lpstr>Gobiernos territoriales y de área insular</vt:lpstr>
      <vt:lpstr>Gobierno federal </vt:lpstr>
      <vt:lpstr>Repaso de conocimientos 3</vt:lpstr>
      <vt:lpstr>Tipos de ayuda federal (1 de 2)</vt:lpstr>
      <vt:lpstr>Tipos de ayuda federal (2 de 2)</vt:lpstr>
      <vt:lpstr>Repaso de conocimientos 4</vt:lpstr>
      <vt:lpstr>Resumen de la lección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2021-09-02T17:12:38Z</dcterms:created>
  <dcterms:modified xsi:type="dcterms:W3CDTF">2021-09-02T18:32:41Z</dcterms:modified>
</cp:coreProperties>
</file>